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 id="2147483672" r:id="rId6"/>
  </p:sldMasterIdLst>
  <p:notesMasterIdLst>
    <p:notesMasterId r:id="rId31"/>
  </p:notesMasterIdLst>
  <p:handoutMasterIdLst>
    <p:handoutMasterId r:id="rId32"/>
  </p:handoutMasterIdLst>
  <p:sldIdLst>
    <p:sldId id="488" r:id="rId7"/>
    <p:sldId id="500" r:id="rId8"/>
    <p:sldId id="484" r:id="rId9"/>
    <p:sldId id="501" r:id="rId10"/>
    <p:sldId id="256" r:id="rId11"/>
    <p:sldId id="257" r:id="rId12"/>
    <p:sldId id="263" r:id="rId13"/>
    <p:sldId id="266" r:id="rId14"/>
    <p:sldId id="260" r:id="rId15"/>
    <p:sldId id="261" r:id="rId16"/>
    <p:sldId id="264" r:id="rId17"/>
    <p:sldId id="267" r:id="rId18"/>
    <p:sldId id="489" r:id="rId19"/>
    <p:sldId id="490" r:id="rId20"/>
    <p:sldId id="492" r:id="rId21"/>
    <p:sldId id="491" r:id="rId22"/>
    <p:sldId id="498" r:id="rId23"/>
    <p:sldId id="493" r:id="rId24"/>
    <p:sldId id="495" r:id="rId25"/>
    <p:sldId id="496" r:id="rId26"/>
    <p:sldId id="497" r:id="rId27"/>
    <p:sldId id="494" r:id="rId28"/>
    <p:sldId id="499" r:id="rId29"/>
    <p:sldId id="35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C84"/>
    <a:srgbClr val="176DAD"/>
    <a:srgbClr val="0D78C9"/>
    <a:srgbClr val="6B6C6E"/>
    <a:srgbClr val="FFFFFF"/>
    <a:srgbClr val="993200"/>
    <a:srgbClr val="4D4E44"/>
    <a:srgbClr val="176338"/>
    <a:srgbClr val="0F5D3F"/>
    <a:srgbClr val="ABC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238A2-C6DB-0B15-EA72-41BA3E51B996}" v="2" dt="2020-01-28T11:09:58.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varScale="1">
        <p:scale>
          <a:sx n="67" d="100"/>
          <a:sy n="67" d="100"/>
        </p:scale>
        <p:origin x="528" y="56"/>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a:solidFill>
          <a:srgbClr val="024C84"/>
        </a:solidFill>
      </dgm:spPr>
      <dgm:t>
        <a:bodyPr/>
        <a:lstStyle/>
        <a:p>
          <a:r>
            <a:rPr lang="de-DE" dirty="0">
              <a:solidFill>
                <a:schemeClr val="bg1"/>
              </a:solidFill>
            </a:rPr>
            <a:t>CAD in </a:t>
          </a:r>
          <a:r>
            <a:rPr lang="de-DE" dirty="0" err="1">
              <a:solidFill>
                <a:schemeClr val="bg1"/>
              </a:solidFill>
            </a:rPr>
            <a:t>Solidworks</a:t>
          </a:r>
          <a:r>
            <a:rPr lang="de-DE" dirty="0">
              <a:solidFill>
                <a:schemeClr val="bg1"/>
              </a:solidFill>
            </a:rPr>
            <a:t> oder Creo </a:t>
          </a:r>
          <a:r>
            <a:rPr lang="de-DE" dirty="0" err="1">
              <a:solidFill>
                <a:schemeClr val="bg1"/>
              </a:solidFill>
            </a:rPr>
            <a:t>zeichen</a:t>
          </a:r>
          <a:endParaRPr lang="de-DE" dirty="0">
            <a:solidFill>
              <a:schemeClr val="bg1"/>
            </a:solidFill>
          </a:endParaRPr>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a:solidFill>
          <a:srgbClr val="024C84"/>
        </a:solidFill>
      </dgm:spPr>
      <dgm:t>
        <a:bodyPr/>
        <a:lstStyle/>
        <a:p>
          <a:r>
            <a:rPr lang="de-DE" dirty="0">
              <a:solidFill>
                <a:schemeClr val="bg1"/>
              </a:solidFill>
            </a:rPr>
            <a:t>System als .</a:t>
          </a:r>
          <a:r>
            <a:rPr lang="de-DE" dirty="0" err="1">
              <a:solidFill>
                <a:schemeClr val="bg1"/>
              </a:solidFill>
            </a:rPr>
            <a:t>xml</a:t>
          </a:r>
          <a:r>
            <a:rPr lang="de-DE" dirty="0">
              <a:solidFill>
                <a:schemeClr val="bg1"/>
              </a:solidFill>
            </a:rPr>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custLinFactNeighborX="-4580" custLinFactNeighborY="719">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a:solidFill>
          <a:srgbClr val="024C84"/>
        </a:solidFill>
      </dgm:spPr>
      <dgm:t>
        <a:bodyPr/>
        <a:lstStyle/>
        <a:p>
          <a:r>
            <a:rPr lang="de-DE" dirty="0">
              <a:solidFill>
                <a:schemeClr val="bg1"/>
              </a:solidFill>
            </a:rPr>
            <a:t>.</a:t>
          </a:r>
          <a:r>
            <a:rPr lang="de-DE" dirty="0" err="1">
              <a:solidFill>
                <a:schemeClr val="bg1"/>
              </a:solidFill>
            </a:rPr>
            <a:t>xml</a:t>
          </a:r>
          <a:r>
            <a:rPr lang="de-DE" dirty="0">
              <a:solidFill>
                <a:schemeClr val="bg1"/>
              </a:solidFill>
            </a:rPr>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a:solidFill>
          <a:srgbClr val="024C84"/>
        </a:solidFill>
      </dgm:spPr>
      <dgm:t>
        <a:bodyPr/>
        <a:lstStyle/>
        <a:p>
          <a:r>
            <a:rPr lang="de-DE" dirty="0">
              <a:solidFill>
                <a:schemeClr val="bg1"/>
              </a:solidFill>
            </a:rPr>
            <a:t>Modell in </a:t>
          </a:r>
          <a:r>
            <a:rPr lang="de-DE" dirty="0" err="1">
              <a:solidFill>
                <a:schemeClr val="bg1"/>
              </a:solidFill>
            </a:rPr>
            <a:t>Simscape</a:t>
          </a:r>
          <a:r>
            <a:rPr lang="de-DE" dirty="0">
              <a:solidFill>
                <a:schemeClr val="bg1"/>
              </a:solidFill>
            </a:rPr>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a:solidFill>
          <a:srgbClr val="024C84"/>
        </a:solidFill>
      </dgm:spPr>
      <dgm:t>
        <a:bodyPr/>
        <a:lstStyle/>
        <a:p>
          <a:r>
            <a:rPr lang="de-DE" dirty="0">
              <a:solidFill>
                <a:schemeClr val="bg1"/>
              </a:solidFill>
            </a:rPr>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CAD in </a:t>
          </a:r>
          <a:r>
            <a:rPr lang="de-DE" sz="1100" kern="1200" dirty="0" err="1">
              <a:solidFill>
                <a:schemeClr val="bg1"/>
              </a:solidFill>
            </a:rPr>
            <a:t>Solidworks</a:t>
          </a:r>
          <a:r>
            <a:rPr lang="de-DE" sz="1100" kern="1200" dirty="0">
              <a:solidFill>
                <a:schemeClr val="bg1"/>
              </a:solidFill>
            </a:rPr>
            <a:t> oder Creo </a:t>
          </a:r>
          <a:r>
            <a:rPr lang="de-DE" sz="1100" kern="1200" dirty="0" err="1">
              <a:solidFill>
                <a:schemeClr val="bg1"/>
              </a:solidFill>
            </a:rPr>
            <a:t>zeichen</a:t>
          </a:r>
          <a:endParaRPr lang="de-DE" sz="1100" kern="1200" dirty="0">
            <a:solidFill>
              <a:schemeClr val="bg1"/>
            </a:solidFill>
          </a:endParaRPr>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System als .</a:t>
          </a:r>
          <a:r>
            <a:rPr lang="de-DE" sz="1100" kern="1200" dirty="0" err="1">
              <a:solidFill>
                <a:schemeClr val="bg1"/>
              </a:solidFill>
            </a:rPr>
            <a:t>xml</a:t>
          </a:r>
          <a:r>
            <a:rPr lang="de-DE" sz="1100" kern="1200" dirty="0">
              <a:solidFill>
                <a:schemeClr val="bg1"/>
              </a:solidFill>
            </a:rPr>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38799" y="822962"/>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10398" y="822962"/>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a:t>
          </a:r>
          <a:r>
            <a:rPr lang="de-DE" sz="1100" kern="1200" dirty="0" err="1">
              <a:solidFill>
                <a:schemeClr val="bg1"/>
              </a:solidFill>
            </a:rPr>
            <a:t>xml</a:t>
          </a:r>
          <a:r>
            <a:rPr lang="de-DE" sz="1100" kern="1200" dirty="0">
              <a:solidFill>
                <a:schemeClr val="bg1"/>
              </a:solidFill>
            </a:rPr>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Modell in </a:t>
          </a:r>
          <a:r>
            <a:rPr lang="de-DE" sz="1100" kern="1200" dirty="0" err="1">
              <a:solidFill>
                <a:schemeClr val="bg1"/>
              </a:solidFill>
            </a:rPr>
            <a:t>Simscape</a:t>
          </a:r>
          <a:r>
            <a:rPr lang="de-DE" sz="1100" kern="1200" dirty="0">
              <a:solidFill>
                <a:schemeClr val="bg1"/>
              </a:solidFill>
            </a:rPr>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Nach den Anpassungen ist das Robotermodell bereit für die Verwendung in MATLAB/Simulink</a:t>
          </a:r>
        </a:p>
      </dsp:txBody>
      <dsp:txXfrm>
        <a:off x="8019603" y="816180"/>
        <a:ext cx="1414797" cy="94319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4/26/2023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‹Nr.›</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4/26/2023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‹Nr.›</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learn more about MathWorks, our products, and our people on our website—MathWorks.com—and visit us on Facebook, Twitter, LinkedIn, and Instagram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Thank you for listening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59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2018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BA3CC89C-FB71-4D2D-A1B1-CA8674525F87}"/>
              </a:ext>
            </a:extLst>
          </p:cNvPr>
          <p:cNvSpPr>
            <a:spLocks noGrp="1"/>
          </p:cNvSpPr>
          <p:nvPr>
            <p:ph type="title"/>
          </p:nvPr>
        </p:nvSpPr>
        <p:spPr>
          <a:xfrm>
            <a:off x="0" y="91440"/>
            <a:ext cx="12192000" cy="914400"/>
          </a:xfrm>
        </p:spPr>
        <p:txBody>
          <a:bodyPr lIns="274320" anchor="ctr"/>
          <a:lstStyle>
            <a:lvl1pPr>
              <a:defRPr sz="3600" baseline="0">
                <a:solidFill>
                  <a:srgbClr val="636569"/>
                </a:solidFill>
              </a:defRPr>
            </a:lvl1pPr>
          </a:lstStyle>
          <a:p>
            <a:r>
              <a:rPr lang="en-US" dirty="0"/>
              <a:t>Click to edit Master title style</a:t>
            </a:r>
          </a:p>
        </p:txBody>
      </p:sp>
      <p:sp>
        <p:nvSpPr>
          <p:cNvPr id="8" name="Rectangle 7">
            <a:extLst>
              <a:ext uri="{FF2B5EF4-FFF2-40B4-BE49-F238E27FC236}">
                <a16:creationId xmlns:a16="http://schemas.microsoft.com/office/drawing/2014/main" id="{6BB3895D-5AC7-43F3-9D64-53AFF9A80322}"/>
              </a:ext>
            </a:extLst>
          </p:cNvPr>
          <p:cNvSpPr/>
          <p:nvPr userDrawn="1"/>
        </p:nvSpPr>
        <p:spPr>
          <a:xfrm>
            <a:off x="0" y="0"/>
            <a:ext cx="12192000" cy="91440"/>
          </a:xfrm>
          <a:prstGeom prst="rect">
            <a:avLst/>
          </a:prstGeom>
          <a:solidFill>
            <a:srgbClr val="63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41258914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5A1C5C-A8BC-4D7B-8B99-37A0479ABBE9}"/>
              </a:ext>
            </a:extLst>
          </p:cNvPr>
          <p:cNvSpPr/>
          <p:nvPr userDrawn="1"/>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419503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C119D-4C62-4E9F-847F-EF9AD08809D7}"/>
              </a:ext>
            </a:extLst>
          </p:cNvPr>
          <p:cNvSpPr/>
          <p:nvPr userDrawn="1"/>
        </p:nvSpPr>
        <p:spPr>
          <a:xfrm>
            <a:off x="0" y="0"/>
            <a:ext cx="12192000" cy="6858000"/>
          </a:xfrm>
          <a:prstGeom prst="rect">
            <a:avLst/>
          </a:prstGeom>
          <a:solidFill>
            <a:srgbClr val="00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040250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C119D-4C62-4E9F-847F-EF9AD08809D7}"/>
              </a:ext>
            </a:extLst>
          </p:cNvPr>
          <p:cNvSpPr/>
          <p:nvPr userDrawn="1"/>
        </p:nvSpPr>
        <p:spPr>
          <a:xfrm>
            <a:off x="0" y="0"/>
            <a:ext cx="12192000" cy="68580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1680332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ional slide">
    <p:bg>
      <p:bgPr>
        <a:solidFill>
          <a:srgbClr val="FFFF9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E98EB5-48E1-430E-AC8C-474413B7E4DB}"/>
              </a:ext>
            </a:extLst>
          </p:cNvPr>
          <p:cNvSpPr>
            <a:spLocks noChangeArrowheads="1"/>
          </p:cNvSpPr>
          <p:nvPr userDrawn="1"/>
        </p:nvSpPr>
        <p:spPr bwMode="auto">
          <a:xfrm>
            <a:off x="0" y="0"/>
            <a:ext cx="12191999" cy="6858000"/>
          </a:xfrm>
          <a:prstGeom prst="rect">
            <a:avLst/>
          </a:prstGeom>
          <a:solidFill>
            <a:srgbClr val="FFFF99"/>
          </a:solidFill>
          <a:ln w="9525">
            <a:noFill/>
            <a:miter lim="800000"/>
            <a:headEnd/>
            <a:tailEnd/>
          </a:ln>
        </p:spPr>
        <p:txBody>
          <a:bodyPr wrap="none" anchor="ctr"/>
          <a:lstStyle/>
          <a:p>
            <a:endParaRPr lang="en-US"/>
          </a:p>
        </p:txBody>
      </p:sp>
      <p:sp>
        <p:nvSpPr>
          <p:cNvPr id="2" name="Title 1">
            <a:extLst>
              <a:ext uri="{FF2B5EF4-FFF2-40B4-BE49-F238E27FC236}">
                <a16:creationId xmlns:a16="http://schemas.microsoft.com/office/drawing/2014/main" id="{2370CB30-5BB0-4811-A0ED-9700B50C1B40}"/>
              </a:ext>
            </a:extLst>
          </p:cNvPr>
          <p:cNvSpPr>
            <a:spLocks noGrp="1"/>
          </p:cNvSpPr>
          <p:nvPr>
            <p:ph type="title"/>
          </p:nvPr>
        </p:nvSpPr>
        <p:spPr>
          <a:xfrm>
            <a:off x="-1" y="0"/>
            <a:ext cx="12191999" cy="914400"/>
          </a:xfrm>
        </p:spPr>
        <p:txBody>
          <a:bodyPr lIns="274320" anchor="ctr"/>
          <a:lstStyle>
            <a:lvl1pPr>
              <a:defRPr>
                <a:solidFill>
                  <a:schemeClr val="tx2"/>
                </a:solidFill>
              </a:defRPr>
            </a:lvl1pPr>
          </a:lstStyle>
          <a:p>
            <a:r>
              <a:rPr lang="en-US" dirty="0"/>
              <a:t>Click to edit Master title style</a:t>
            </a:r>
          </a:p>
        </p:txBody>
      </p:sp>
      <p:pic>
        <p:nvPicPr>
          <p:cNvPr id="3" name="Picture 4" descr="j0217294[1]">
            <a:extLst>
              <a:ext uri="{FF2B5EF4-FFF2-40B4-BE49-F238E27FC236}">
                <a16:creationId xmlns:a16="http://schemas.microsoft.com/office/drawing/2014/main" id="{B8DCD2B0-105B-4B1A-8D55-F647BCB90674}"/>
              </a:ext>
            </a:extLst>
          </p:cNvPr>
          <p:cNvPicPr>
            <a:picLocks noChangeAspect="1" noChangeArrowheads="1"/>
          </p:cNvPicPr>
          <p:nvPr userDrawn="1"/>
        </p:nvPicPr>
        <p:blipFill>
          <a:blip r:embed="rId2" cstate="print"/>
          <a:srcRect/>
          <a:stretch>
            <a:fillRect/>
          </a:stretch>
        </p:blipFill>
        <p:spPr bwMode="auto">
          <a:xfrm>
            <a:off x="188023" y="5728447"/>
            <a:ext cx="1932844" cy="1045509"/>
          </a:xfrm>
          <a:prstGeom prst="rect">
            <a:avLst/>
          </a:prstGeom>
          <a:noFill/>
          <a:ln w="9525">
            <a:noFill/>
            <a:miter lim="800000"/>
            <a:headEnd/>
            <a:tailEnd/>
          </a:ln>
        </p:spPr>
      </p:pic>
      <p:sp>
        <p:nvSpPr>
          <p:cNvPr id="6" name="Content">
            <a:extLst>
              <a:ext uri="{FF2B5EF4-FFF2-40B4-BE49-F238E27FC236}">
                <a16:creationId xmlns:a16="http://schemas.microsoft.com/office/drawing/2014/main" id="{5388CEDE-528F-4F6D-B7DF-97F517887494}"/>
              </a:ext>
            </a:extLst>
          </p:cNvPr>
          <p:cNvSpPr>
            <a:spLocks noGrp="1"/>
          </p:cNvSpPr>
          <p:nvPr>
            <p:ph idx="1"/>
          </p:nvPr>
        </p:nvSpPr>
        <p:spPr>
          <a:xfrm>
            <a:off x="548640" y="1097280"/>
            <a:ext cx="10789920" cy="438912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93092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50C0-129B-ED75-791B-DDEF01E9838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C2183B8-8F80-541E-E7D3-4B8781CD4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10540F3-18BC-F8B1-4436-6BC6849B1A1A}"/>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35926934-1FF1-1BCC-D94F-F6669B26ABE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57594B8-192A-C00F-33FA-E26B5D99DC72}"/>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156213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12B66D-539C-3C2D-84AD-4CDBB01DF07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E6DBB4-E693-7518-33E0-01709B35981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E4570B3-9A77-D8F4-B81A-AA959204A9D1}"/>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2A2EC8EB-05D7-BDA7-62D8-0C4857C813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06569B-8CA0-BE45-83C3-4355111CDB84}"/>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275571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81229-147E-5F99-1CD7-F8E8335A365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2A8B7352-A458-F085-3352-8DB3EBB30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B3AE6D07-FB86-41A0-89C6-A78F5CE8E00B}"/>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BEE448C1-7E5C-393C-2D39-00DFBB974ED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01A0CB-B8F6-E79F-C8AD-D5CA705D090A}"/>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1679176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5E454-E77D-5016-8B02-D6AEA66E857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A0AFBBA-FBD6-2E86-F878-D45371123D6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DC6D99C-2DC6-7189-F73E-EA1C2A3C2C0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65587AF-7343-2C0D-5D92-F705A6DB1ADD}"/>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6" name="Fußzeilenplatzhalter 5">
            <a:extLst>
              <a:ext uri="{FF2B5EF4-FFF2-40B4-BE49-F238E27FC236}">
                <a16:creationId xmlns:a16="http://schemas.microsoft.com/office/drawing/2014/main" id="{51DE1DFA-6CFF-7DB1-7C32-34E06074DC9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B4EB16D-DCAE-19E4-CD07-BAD6A2148D5E}"/>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992554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8D486-D435-A3FA-7825-A493EE140BB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F507F73-4992-ABEE-C856-A4B3457D22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2C829CB-7E3F-D86C-6195-430C8ABC50E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1EF905A-D48C-6865-B504-B0DBAC2F0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D5C783F-7C32-4BE4-F352-8C84314AB13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B2380047-F6CA-6116-10B3-7719FD717540}"/>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8" name="Fußzeilenplatzhalter 7">
            <a:extLst>
              <a:ext uri="{FF2B5EF4-FFF2-40B4-BE49-F238E27FC236}">
                <a16:creationId xmlns:a16="http://schemas.microsoft.com/office/drawing/2014/main" id="{09D84F66-AC87-B04E-95E8-1AB1FAED54B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0A6C7EE-F772-075D-EEAA-B7A0AD22F6AE}"/>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29666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C9BE0-F5B5-B876-CD45-E754C62BAAE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20FE475-C4F3-5E44-C38A-14C0ABC6FAB8}"/>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4" name="Fußzeilenplatzhalter 3">
            <a:extLst>
              <a:ext uri="{FF2B5EF4-FFF2-40B4-BE49-F238E27FC236}">
                <a16:creationId xmlns:a16="http://schemas.microsoft.com/office/drawing/2014/main" id="{53D22462-E177-279C-62C0-853997B0221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14932FE-D6B5-2EBF-A4B0-935BFEA18943}"/>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960427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C56E40B-3367-C008-9ECA-45A9D905E208}"/>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3" name="Fußzeilenplatzhalter 2">
            <a:extLst>
              <a:ext uri="{FF2B5EF4-FFF2-40B4-BE49-F238E27FC236}">
                <a16:creationId xmlns:a16="http://schemas.microsoft.com/office/drawing/2014/main" id="{B0EBBC8C-806A-6389-A43B-DD33E4216D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524C05F-307F-7270-297D-C1D2ED708AFB}"/>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2391028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2FC90-EEE5-2BB3-0241-C230F56A770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F8101B9-E784-718D-7BDF-DCA8C0A0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FE08C11-FB6F-0527-2E91-40F371501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0B25175-246E-09B1-331E-2F1702687C68}"/>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6" name="Fußzeilenplatzhalter 5">
            <a:extLst>
              <a:ext uri="{FF2B5EF4-FFF2-40B4-BE49-F238E27FC236}">
                <a16:creationId xmlns:a16="http://schemas.microsoft.com/office/drawing/2014/main" id="{A60BB0CF-D24C-DE08-5788-3C64B9123A3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022BFF0-CEEA-534F-3069-B9B9F76E7418}"/>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2836484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6A1A95-E07D-31B5-7F7F-A024AEA15A1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56893D9A-2D7D-95E8-59C2-756C091AD8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65595882-B2F7-E5BC-8416-E7062B9CF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306798D-6E5A-AF96-762F-87A69F0FFD93}"/>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6" name="Fußzeilenplatzhalter 5">
            <a:extLst>
              <a:ext uri="{FF2B5EF4-FFF2-40B4-BE49-F238E27FC236}">
                <a16:creationId xmlns:a16="http://schemas.microsoft.com/office/drawing/2014/main" id="{7D61C916-9248-DDD6-BA68-991F6CFB66A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49BF71E-2531-2037-339F-F432429AC5E8}"/>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894675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9578CF-37DF-4472-9D06-6063205E372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496B509-8C3A-8099-9445-C438011B017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8DAA378-D1CF-26FA-35D6-31C1D809A236}"/>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1C007080-FE44-9C06-B47B-A2038341231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7A050D-9709-1FA4-A530-3AF2C10E95C9}"/>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737137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C952CB3-7DFF-CC0A-1A7E-3FB147FFCCD4}"/>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370D510-7107-A429-8687-9D0FF38A775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54E2727-778B-1A3F-0D06-99AFCFAC8799}"/>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C57F89E6-DE69-E42E-6EF0-0D0B855C29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C915B8-DE47-A064-0EF9-CD33FC92C981}"/>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806395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BA3CC89C-FB71-4D2D-A1B1-CA8674525F87}"/>
              </a:ext>
            </a:extLst>
          </p:cNvPr>
          <p:cNvSpPr>
            <a:spLocks noGrp="1"/>
          </p:cNvSpPr>
          <p:nvPr>
            <p:ph type="title"/>
          </p:nvPr>
        </p:nvSpPr>
        <p:spPr>
          <a:xfrm>
            <a:off x="0" y="91440"/>
            <a:ext cx="12192000" cy="914400"/>
          </a:xfrm>
        </p:spPr>
        <p:txBody>
          <a:bodyPr lIns="274320" anchor="ctr"/>
          <a:lstStyle>
            <a:lvl1pPr>
              <a:defRPr sz="3600" baseline="0">
                <a:solidFill>
                  <a:srgbClr val="636569"/>
                </a:solidFill>
              </a:defRPr>
            </a:lvl1pPr>
          </a:lstStyle>
          <a:p>
            <a:r>
              <a:rPr lang="en-US" dirty="0"/>
              <a:t>Click to edit Master title style</a:t>
            </a:r>
          </a:p>
        </p:txBody>
      </p:sp>
      <p:sp>
        <p:nvSpPr>
          <p:cNvPr id="8" name="Rectangle 7">
            <a:extLst>
              <a:ext uri="{FF2B5EF4-FFF2-40B4-BE49-F238E27FC236}">
                <a16:creationId xmlns:a16="http://schemas.microsoft.com/office/drawing/2014/main" id="{6BB3895D-5AC7-43F3-9D64-53AFF9A80322}"/>
              </a:ext>
            </a:extLst>
          </p:cNvPr>
          <p:cNvSpPr/>
          <p:nvPr userDrawn="1"/>
        </p:nvSpPr>
        <p:spPr>
          <a:xfrm>
            <a:off x="0" y="0"/>
            <a:ext cx="12192000" cy="91440"/>
          </a:xfrm>
          <a:prstGeom prst="rect">
            <a:avLst/>
          </a:prstGeom>
          <a:solidFill>
            <a:srgbClr val="63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7250933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Header graphic, title, Content">
    <p:spTree>
      <p:nvGrpSpPr>
        <p:cNvPr id="1" name=""/>
        <p:cNvGrpSpPr/>
        <p:nvPr/>
      </p:nvGrpSpPr>
      <p:grpSpPr>
        <a:xfrm>
          <a:off x="0" y="0"/>
          <a:ext cx="0" cy="0"/>
          <a:chOff x="0" y="0"/>
          <a:chExt cx="0" cy="0"/>
        </a:xfrm>
      </p:grpSpPr>
      <p:sp>
        <p:nvSpPr>
          <p:cNvPr id="2" name="Title"/>
          <p:cNvSpPr>
            <a:spLocks noGrp="1"/>
          </p:cNvSpPr>
          <p:nvPr>
            <p:ph type="title"/>
          </p:nvPr>
        </p:nvSpPr>
        <p:spPr>
          <a:xfrm>
            <a:off x="0" y="2834640"/>
            <a:ext cx="12192000" cy="914400"/>
          </a:xfrm>
        </p:spPr>
        <p:txBody>
          <a:bodyPr lIns="274320" anchor="ctr"/>
          <a:lstStyle>
            <a:lvl1pPr>
              <a:defRPr sz="3600" baseline="0">
                <a:solidFill>
                  <a:srgbClr val="004B87"/>
                </a:solidFill>
              </a:defRPr>
            </a:lvl1pPr>
          </a:lstStyle>
          <a:p>
            <a:r>
              <a:rPr lang="en-US" dirty="0"/>
              <a:t>Click to edit Master title style</a:t>
            </a:r>
          </a:p>
        </p:txBody>
      </p:sp>
      <p:sp>
        <p:nvSpPr>
          <p:cNvPr id="3" name="Content"/>
          <p:cNvSpPr>
            <a:spLocks noGrp="1"/>
          </p:cNvSpPr>
          <p:nvPr>
            <p:ph idx="1" hasCustomPrompt="1"/>
          </p:nvPr>
        </p:nvSpPr>
        <p:spPr>
          <a:xfrm>
            <a:off x="638978" y="3758184"/>
            <a:ext cx="9144000" cy="2743200"/>
          </a:xfrm>
        </p:spPr>
        <p:txBody>
          <a:bodyPr lIns="0" tIns="0" rIns="0" bIns="91440"/>
          <a:lstStyle>
            <a:lvl1pPr marL="0" indent="0">
              <a:spcBef>
                <a:spcPts val="0"/>
              </a:spcBef>
              <a:spcAft>
                <a:spcPts val="1200"/>
              </a:spcAft>
              <a:buSzPct val="75000"/>
              <a:buNone/>
              <a:defRPr sz="2000" b="1">
                <a:solidFill>
                  <a:srgbClr val="636569"/>
                </a:solidFill>
              </a:defRPr>
            </a:lvl1pPr>
            <a:lvl2pPr marL="801240" indent="-342900">
              <a:lnSpc>
                <a:spcPct val="105000"/>
              </a:lnSpc>
              <a:buFont typeface="Arial" panose="020B0604020202020204" pitchFamily="34" charset="0"/>
              <a:buChar char="•"/>
              <a:defRPr sz="2000">
                <a:solidFill>
                  <a:srgbClr val="636569"/>
                </a:solidFill>
              </a:defRPr>
            </a:lvl2pPr>
            <a:lvl3pPr marL="1202430" indent="-285750">
              <a:lnSpc>
                <a:spcPct val="105000"/>
              </a:lnSpc>
              <a:buSzPct val="75000"/>
              <a:buFont typeface="Arial" panose="020B0604020202020204" pitchFamily="34" charset="0"/>
              <a:buChar char="•"/>
              <a:defRPr sz="1604">
                <a:solidFill>
                  <a:srgbClr val="636569"/>
                </a:solidFill>
              </a:defRPr>
            </a:lvl3pPr>
            <a:lvl4pPr>
              <a:lnSpc>
                <a:spcPct val="105000"/>
              </a:lnSpc>
              <a:defRPr/>
            </a:lvl4pPr>
            <a:lvl5pPr>
              <a:lnSpc>
                <a:spcPct val="105000"/>
              </a:lnSpc>
              <a:defRPr/>
            </a:lvl5pPr>
          </a:lstStyle>
          <a:p>
            <a:pPr lvl="0"/>
            <a:r>
              <a:rPr lang="en-US" dirty="0"/>
              <a:t>Click to 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2D02C8C8-0242-4F65-B6FC-FE4655ADC273}"/>
              </a:ext>
            </a:extLst>
          </p:cNvPr>
          <p:cNvSpPr/>
          <p:nvPr userDrawn="1"/>
        </p:nvSpPr>
        <p:spPr>
          <a:xfrm>
            <a:off x="0" y="2743200"/>
            <a:ext cx="12192000" cy="91440"/>
          </a:xfrm>
          <a:prstGeom prst="rect">
            <a:avLst/>
          </a:prstGeom>
          <a:solidFill>
            <a:srgbClr val="63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638312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png"/><Relationship Id="rId4" Type="http://schemas.openxmlformats.org/officeDocument/2006/relationships/slideLayout" Target="../slideLayouts/slideLayout12.xml"/><Relationship Id="rId9"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‹Nr.›</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dirty="0"/>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0" y="6564982"/>
            <a:ext cx="503802" cy="286252"/>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bg1"/>
                </a:solidFill>
                <a:effectLst/>
                <a:uLnTx/>
                <a:uFillTx/>
                <a:latin typeface="Arial" pitchFamily="34" charset="0"/>
                <a:ea typeface="+mn-ea"/>
                <a:cs typeface="Arial" pitchFamily="34" charset="0"/>
              </a:rPr>
              <a:pPr algn="ctr"/>
              <a:t>‹Nr.›</a:t>
            </a:fld>
            <a:endParaRPr lang="en-US" sz="1200" b="1" dirty="0">
              <a:solidFill>
                <a:schemeClr val="bg1"/>
              </a:solidFill>
            </a:endParaRPr>
          </a:p>
        </p:txBody>
      </p:sp>
      <p:grpSp>
        <p:nvGrpSpPr>
          <p:cNvPr id="5" name="Group 4"/>
          <p:cNvGrpSpPr>
            <a:grpSpLocks noChangeAspect="1"/>
          </p:cNvGrpSpPr>
          <p:nvPr userDrawn="1"/>
        </p:nvGrpSpPr>
        <p:grpSpPr>
          <a:xfrm>
            <a:off x="10994066" y="6543716"/>
            <a:ext cx="1102300" cy="224959"/>
            <a:chOff x="10782017" y="67187"/>
            <a:chExt cx="1333783" cy="272200"/>
          </a:xfrm>
        </p:grpSpPr>
        <p:pic>
          <p:nvPicPr>
            <p:cNvPr id="10" name="Logo" descr="09_MW_logo_CMYK_REV.png"/>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bright="-100000" contrast="-26000"/>
                      </a14:imgEffect>
                    </a14:imgLayer>
                  </a14:imgProps>
                </a:ext>
              </a:extLst>
            </a:blip>
            <a:srcRect l="20352" t="1" b="10316"/>
            <a:stretch/>
          </p:blipFill>
          <p:spPr>
            <a:xfrm>
              <a:off x="11049000" y="67187"/>
              <a:ext cx="1066800" cy="237613"/>
            </a:xfrm>
            <a:prstGeom prst="rect">
              <a:avLst/>
            </a:prstGeom>
            <a:noFill/>
            <a:ln>
              <a:noFill/>
            </a:ln>
          </p:spPr>
        </p:pic>
        <p:pic>
          <p:nvPicPr>
            <p:cNvPr id="9" name="Logo" descr="09_MW_logo_CMYK_REV.png"/>
            <p:cNvPicPr>
              <a:picLocks noChangeAspect="1"/>
            </p:cNvPicPr>
            <p:nvPr userDrawn="1"/>
          </p:nvPicPr>
          <p:blipFill rotWithShape="1">
            <a:blip r:embed="rId10" cstate="print"/>
            <a:srcRect r="73959"/>
            <a:stretch/>
          </p:blipFill>
          <p:spPr>
            <a:xfrm>
              <a:off x="10782017" y="74436"/>
              <a:ext cx="348793" cy="264951"/>
            </a:xfrm>
            <a:prstGeom prst="rect">
              <a:avLst/>
            </a:prstGeom>
            <a:noFill/>
            <a:ln>
              <a:noFill/>
            </a:ln>
          </p:spPr>
        </p:pic>
      </p:grpSp>
    </p:spTree>
    <p:extLst>
      <p:ext uri="{BB962C8B-B14F-4D97-AF65-F5344CB8AC3E}">
        <p14:creationId xmlns:p14="http://schemas.microsoft.com/office/powerpoint/2010/main" val="62245205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transition>
    <p:fade/>
  </p:transition>
  <p:hf hdr="0" ftr="0" dt="0"/>
  <p:txStyles>
    <p:titleStyle>
      <a:lvl1pPr algn="l" defTabSz="916680" rtl="0" eaLnBrk="1" latinLnBrk="0" hangingPunct="1">
        <a:spcBef>
          <a:spcPct val="0"/>
        </a:spcBef>
        <a:buNone/>
        <a:defRPr sz="3600" b="1" kern="1200">
          <a:solidFill>
            <a:srgbClr val="002060"/>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E1BE10A-984F-C5E5-8128-BAC36105F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3ED718F-6A6A-64F1-0EFC-25AAC0A62C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533A8F1-5351-FA2C-2E4E-38D054A010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8B6B9277-C631-DAB6-759A-4CC16193F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B8D0D4D2-166F-30CC-8F6B-A3FB2F7A35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ABF6-E311-4434-BC01-E20239020B9F}" type="slidenum">
              <a:rPr lang="de-DE" smtClean="0"/>
              <a:t>‹Nr.›</a:t>
            </a:fld>
            <a:endParaRPr lang="de-DE"/>
          </a:p>
        </p:txBody>
      </p:sp>
    </p:spTree>
    <p:extLst>
      <p:ext uri="{BB962C8B-B14F-4D97-AF65-F5344CB8AC3E}">
        <p14:creationId xmlns:p14="http://schemas.microsoft.com/office/powerpoint/2010/main" val="25133640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mathworks.force.com/MATLABAmbassadorCommunity/s/" TargetMode="External"/><Relationship Id="rId2" Type="http://schemas.openxmlformats.org/officeDocument/2006/relationships/hyperlink" Target="mailto:ab12xyz@matlab.rbg.tum.de" TargetMode="Externa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pn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8.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9.png"/><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10.xml"/><Relationship Id="rId7" Type="http://schemas.openxmlformats.org/officeDocument/2006/relationships/diagramColors" Target="../diagrams/colors5.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515DF-9BA0-8E44-71C4-35FE4030EF49}"/>
              </a:ext>
            </a:extLst>
          </p:cNvPr>
          <p:cNvSpPr>
            <a:spLocks noGrp="1"/>
          </p:cNvSpPr>
          <p:nvPr>
            <p:ph type="title"/>
          </p:nvPr>
        </p:nvSpPr>
        <p:spPr/>
        <p:txBody>
          <a:bodyPr/>
          <a:lstStyle/>
          <a:p>
            <a:r>
              <a:rPr lang="de-DE" dirty="0"/>
              <a:t>Welcome </a:t>
            </a:r>
            <a:r>
              <a:rPr lang="de-DE" dirty="0" err="1"/>
              <a:t>to</a:t>
            </a:r>
            <a:r>
              <a:rPr lang="de-DE" dirty="0"/>
              <a:t> </a:t>
            </a:r>
            <a:r>
              <a:rPr lang="de-DE" dirty="0" err="1"/>
              <a:t>the</a:t>
            </a:r>
            <a:r>
              <a:rPr lang="de-DE" dirty="0"/>
              <a:t> </a:t>
            </a:r>
            <a:r>
              <a:rPr lang="de-DE" dirty="0" err="1"/>
              <a:t>RaspberryPi</a:t>
            </a:r>
            <a:r>
              <a:rPr lang="de-DE" dirty="0"/>
              <a:t> </a:t>
            </a:r>
            <a:r>
              <a:rPr lang="de-DE" dirty="0" err="1"/>
              <a:t>with</a:t>
            </a:r>
            <a:r>
              <a:rPr lang="de-DE" dirty="0"/>
              <a:t> MATLAB Workshop!</a:t>
            </a:r>
            <a:br>
              <a:rPr lang="de-DE" dirty="0"/>
            </a:br>
            <a:endParaRPr lang="de-DE" dirty="0">
              <a:solidFill>
                <a:schemeClr val="tx1"/>
              </a:solidFill>
            </a:endParaRPr>
          </a:p>
        </p:txBody>
      </p:sp>
      <p:sp>
        <p:nvSpPr>
          <p:cNvPr id="6" name="Textplatzhalter 3">
            <a:extLst>
              <a:ext uri="{FF2B5EF4-FFF2-40B4-BE49-F238E27FC236}">
                <a16:creationId xmlns:a16="http://schemas.microsoft.com/office/drawing/2014/main" id="{8BE667FE-0350-F8D8-7155-378AF22752A5}"/>
              </a:ext>
            </a:extLst>
          </p:cNvPr>
          <p:cNvSpPr txBox="1">
            <a:spLocks/>
          </p:cNvSpPr>
          <p:nvPr/>
        </p:nvSpPr>
        <p:spPr>
          <a:xfrm>
            <a:off x="3555998" y="2028825"/>
            <a:ext cx="5080001" cy="3505200"/>
          </a:xfrm>
          <a:prstGeom prst="rect">
            <a:avLst/>
          </a:prstGeom>
        </p:spPr>
        <p:txBody>
          <a:bodyPr vert="horz" lIns="91440" tIns="45720" rIns="91440" bIns="45720" rtlCol="0" anchor="t">
            <a:noAutofit/>
          </a:bodyPr>
          <a:lstStyle>
            <a:lvl1pPr marL="0" indent="0" algn="l" defTabSz="916680" rtl="0" eaLnBrk="1" latinLnBrk="0" hangingPunct="1">
              <a:spcBef>
                <a:spcPct val="20000"/>
              </a:spcBef>
              <a:buClr>
                <a:schemeClr val="tx2"/>
              </a:buClr>
              <a:buSzPct val="75000"/>
              <a:buFont typeface="Wingdings" pitchFamily="2" charset="2"/>
              <a:buNone/>
              <a:defRPr sz="2000" b="0" i="0" kern="1200" baseline="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de-DE" dirty="0"/>
              <a:t>Follow </a:t>
            </a:r>
            <a:r>
              <a:rPr lang="de-DE" dirty="0" err="1"/>
              <a:t>us</a:t>
            </a:r>
            <a:r>
              <a:rPr lang="de-DE" dirty="0"/>
              <a:t> on </a:t>
            </a:r>
            <a:r>
              <a:rPr lang="de-DE" dirty="0" err="1"/>
              <a:t>instagram</a:t>
            </a:r>
            <a:endParaRPr lang="de-DE" dirty="0"/>
          </a:p>
          <a:p>
            <a:pPr algn="ctr"/>
            <a:r>
              <a:rPr lang="de-DE" b="1" dirty="0"/>
              <a:t>@matlab.tum</a:t>
            </a:r>
          </a:p>
          <a:p>
            <a:pPr algn="ctr"/>
            <a:endParaRPr lang="de-DE" dirty="0"/>
          </a:p>
          <a:p>
            <a:pPr algn="ctr"/>
            <a:endParaRPr lang="de-DE" dirty="0"/>
          </a:p>
        </p:txBody>
      </p:sp>
      <p:pic>
        <p:nvPicPr>
          <p:cNvPr id="11" name="Picture 2">
            <a:extLst>
              <a:ext uri="{FF2B5EF4-FFF2-40B4-BE49-F238E27FC236}">
                <a16:creationId xmlns:a16="http://schemas.microsoft.com/office/drawing/2014/main" id="{1CCE826A-5259-F409-60DC-5F67D5B23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106" y="2895600"/>
            <a:ext cx="2871787" cy="287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209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1653116" y="-186267"/>
            <a:ext cx="10515600" cy="1325563"/>
          </a:xfrm>
        </p:spPr>
        <p:txBody>
          <a:bodyPr/>
          <a:lstStyle/>
          <a:p>
            <a:pPr algn="ctr"/>
            <a:r>
              <a:rPr lang="de-DE" dirty="0"/>
              <a:t>Was soll der Roboter können?</a:t>
            </a:r>
          </a:p>
        </p:txBody>
      </p:sp>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415498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Einfachster möglicher Roboter: 2 Gelenke, planar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Spitze (Endeffektor) zeigt auf einen beliebigen Punkt im Koordinatensystem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Demonstration grundlegender Algorithmen aus der Robotik</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Robot_Video">
            <a:hlinkClick r:id="" action="ppaction://media"/>
            <a:extLst>
              <a:ext uri="{FF2B5EF4-FFF2-40B4-BE49-F238E27FC236}">
                <a16:creationId xmlns:a16="http://schemas.microsoft.com/office/drawing/2014/main" id="{90AB9611-1679-C897-125C-B2DD3CFC03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0525" y="947651"/>
            <a:ext cx="7031264" cy="5273448"/>
          </a:xfrm>
          <a:prstGeom prst="rect">
            <a:avLst/>
          </a:prstGeom>
        </p:spPr>
      </p:pic>
    </p:spTree>
    <p:extLst>
      <p:ext uri="{BB962C8B-B14F-4D97-AF65-F5344CB8AC3E}">
        <p14:creationId xmlns:p14="http://schemas.microsoft.com/office/powerpoint/2010/main" val="318463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AF8D8-5689-1936-6F53-637AD0BA171F}"/>
              </a:ext>
            </a:extLst>
          </p:cNvPr>
          <p:cNvSpPr>
            <a:spLocks noGrp="1"/>
          </p:cNvSpPr>
          <p:nvPr>
            <p:ph type="title"/>
          </p:nvPr>
        </p:nvSpPr>
        <p:spPr/>
        <p:txBody>
          <a:bodyPr/>
          <a:lstStyle/>
          <a:p>
            <a:r>
              <a:rPr lang="de-DE" dirty="0"/>
              <a:t>Dieser Workshop soll..</a:t>
            </a:r>
          </a:p>
        </p:txBody>
      </p:sp>
      <p:sp>
        <p:nvSpPr>
          <p:cNvPr id="3" name="Inhaltsplatzhalter 2">
            <a:extLst>
              <a:ext uri="{FF2B5EF4-FFF2-40B4-BE49-F238E27FC236}">
                <a16:creationId xmlns:a16="http://schemas.microsoft.com/office/drawing/2014/main" id="{9CC19C08-C88C-7E99-1734-CC25DFAE7DD7}"/>
              </a:ext>
            </a:extLst>
          </p:cNvPr>
          <p:cNvSpPr>
            <a:spLocks noGrp="1"/>
          </p:cNvSpPr>
          <p:nvPr>
            <p:ph idx="1"/>
          </p:nvPr>
        </p:nvSpPr>
        <p:spPr/>
        <p:txBody>
          <a:bodyPr>
            <a:normAutofit lnSpcReduction="10000"/>
          </a:bodyPr>
          <a:lstStyle/>
          <a:p>
            <a:r>
              <a:rPr lang="de-DE" dirty="0"/>
              <a:t>zeigen wie man euren Laptop mit einem </a:t>
            </a:r>
            <a:r>
              <a:rPr lang="de-DE" dirty="0" err="1"/>
              <a:t>Raspi</a:t>
            </a:r>
            <a:r>
              <a:rPr lang="de-DE" dirty="0"/>
              <a:t> verbindet</a:t>
            </a:r>
          </a:p>
          <a:p>
            <a:endParaRPr lang="de-DE" dirty="0"/>
          </a:p>
          <a:p>
            <a:r>
              <a:rPr lang="de-DE" dirty="0"/>
              <a:t>zeigen wie man den </a:t>
            </a:r>
            <a:r>
              <a:rPr lang="de-DE" dirty="0" err="1"/>
              <a:t>Raspi</a:t>
            </a:r>
            <a:r>
              <a:rPr lang="de-DE" dirty="0"/>
              <a:t> zum steuern eines einfachen Roboters benutzt</a:t>
            </a:r>
          </a:p>
          <a:p>
            <a:endParaRPr lang="de-DE" dirty="0"/>
          </a:p>
          <a:p>
            <a:r>
              <a:rPr lang="de-DE" dirty="0"/>
              <a:t>zeigen wie MATLAB für die Steuerung benutzt werden kann:</a:t>
            </a:r>
          </a:p>
          <a:p>
            <a:pPr lvl="1"/>
            <a:r>
              <a:rPr lang="de-DE" dirty="0"/>
              <a:t>Vorwärtskinematik</a:t>
            </a:r>
          </a:p>
          <a:p>
            <a:pPr lvl="1"/>
            <a:r>
              <a:rPr lang="de-DE" dirty="0"/>
              <a:t>Rückwärtskinematik</a:t>
            </a:r>
          </a:p>
          <a:p>
            <a:pPr lvl="1"/>
            <a:endParaRPr lang="de-DE" dirty="0"/>
          </a:p>
          <a:p>
            <a:pPr marL="0" indent="0" algn="ctr">
              <a:buNone/>
            </a:pPr>
            <a:r>
              <a:rPr lang="de-DE" b="1" dirty="0" err="1"/>
              <a:t>Vorallem</a:t>
            </a:r>
            <a:r>
              <a:rPr lang="de-DE" b="1" dirty="0"/>
              <a:t>: Zu eigenen Projekten anregen!</a:t>
            </a:r>
          </a:p>
        </p:txBody>
      </p:sp>
    </p:spTree>
    <p:extLst>
      <p:ext uri="{BB962C8B-B14F-4D97-AF65-F5344CB8AC3E}">
        <p14:creationId xmlns:p14="http://schemas.microsoft.com/office/powerpoint/2010/main" val="2723325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6199B0-A9AC-BF48-42E0-5ADBC08F0060}"/>
              </a:ext>
            </a:extLst>
          </p:cNvPr>
          <p:cNvSpPr>
            <a:spLocks noGrp="1"/>
          </p:cNvSpPr>
          <p:nvPr>
            <p:ph type="title"/>
          </p:nvPr>
        </p:nvSpPr>
        <p:spPr>
          <a:xfrm>
            <a:off x="304800" y="-8467"/>
            <a:ext cx="10515600" cy="1325563"/>
          </a:xfrm>
        </p:spPr>
        <p:txBody>
          <a:bodyPr/>
          <a:lstStyle/>
          <a:p>
            <a:r>
              <a:rPr lang="de-DE" dirty="0" err="1"/>
              <a:t>Get</a:t>
            </a:r>
            <a:r>
              <a:rPr lang="de-DE" dirty="0"/>
              <a:t> </a:t>
            </a:r>
            <a:r>
              <a:rPr lang="de-DE" dirty="0" err="1"/>
              <a:t>started</a:t>
            </a:r>
            <a:r>
              <a:rPr lang="de-DE" dirty="0"/>
              <a:t>:</a:t>
            </a:r>
          </a:p>
        </p:txBody>
      </p:sp>
      <p:sp>
        <p:nvSpPr>
          <p:cNvPr id="3" name="Inhaltsplatzhalter 2">
            <a:extLst>
              <a:ext uri="{FF2B5EF4-FFF2-40B4-BE49-F238E27FC236}">
                <a16:creationId xmlns:a16="http://schemas.microsoft.com/office/drawing/2014/main" id="{641DE972-77D1-B445-F61A-9F8FB2A224D3}"/>
              </a:ext>
            </a:extLst>
          </p:cNvPr>
          <p:cNvSpPr>
            <a:spLocks noGrp="1"/>
          </p:cNvSpPr>
          <p:nvPr>
            <p:ph idx="1"/>
          </p:nvPr>
        </p:nvSpPr>
        <p:spPr>
          <a:xfrm>
            <a:off x="313267" y="1143000"/>
            <a:ext cx="10515600" cy="5638800"/>
          </a:xfrm>
        </p:spPr>
        <p:txBody>
          <a:bodyPr>
            <a:normAutofit lnSpcReduction="10000"/>
          </a:bodyPr>
          <a:lstStyle/>
          <a:p>
            <a:pPr marL="514350" indent="-514350">
              <a:buFont typeface="+mj-lt"/>
              <a:buAutoNum type="arabicPeriod"/>
            </a:pPr>
            <a:r>
              <a:rPr lang="de-DE" dirty="0"/>
              <a:t>Bildet 3er Gruppen jeweils mit einem Robot</a:t>
            </a:r>
          </a:p>
          <a:p>
            <a:pPr marL="514350" indent="-514350">
              <a:buFont typeface="+mj-lt"/>
              <a:buAutoNum type="arabicPeriod"/>
            </a:pPr>
            <a:r>
              <a:rPr lang="de-DE" dirty="0"/>
              <a:t>Entscheidet euch wessen Laptop mit dem </a:t>
            </a:r>
            <a:r>
              <a:rPr lang="de-DE" dirty="0" err="1"/>
              <a:t>Raspi</a:t>
            </a:r>
            <a:r>
              <a:rPr lang="de-DE" dirty="0"/>
              <a:t> verbunden werden soll (</a:t>
            </a:r>
            <a:r>
              <a:rPr lang="de-DE" dirty="0" err="1"/>
              <a:t>Matlab</a:t>
            </a:r>
            <a:r>
              <a:rPr lang="de-DE" dirty="0"/>
              <a:t> 2023a + </a:t>
            </a:r>
            <a:r>
              <a:rPr lang="de-DE" dirty="0" err="1"/>
              <a:t>RaspberryPi</a:t>
            </a:r>
            <a:r>
              <a:rPr lang="de-DE" dirty="0"/>
              <a:t> Support Package installiert)</a:t>
            </a:r>
          </a:p>
          <a:p>
            <a:pPr marL="514350" indent="-514350">
              <a:buFont typeface="+mj-lt"/>
              <a:buAutoNum type="arabicPeriod"/>
            </a:pPr>
            <a:r>
              <a:rPr lang="de-DE" dirty="0"/>
              <a:t>Verbindet </a:t>
            </a:r>
            <a:r>
              <a:rPr lang="de-DE" b="1" dirty="0"/>
              <a:t>zuerst</a:t>
            </a:r>
            <a:r>
              <a:rPr lang="de-DE" dirty="0"/>
              <a:t> das Ethernet Cable (ggf. Adapter) und </a:t>
            </a:r>
            <a:r>
              <a:rPr lang="de-DE" b="1" dirty="0"/>
              <a:t>dann</a:t>
            </a:r>
            <a:r>
              <a:rPr lang="de-DE" dirty="0"/>
              <a:t> das USB Kabel mit eurem Laptop</a:t>
            </a:r>
          </a:p>
          <a:p>
            <a:pPr marL="514350" indent="-514350">
              <a:buFont typeface="+mj-lt"/>
              <a:buAutoNum type="arabicPeriod"/>
            </a:pPr>
            <a:r>
              <a:rPr lang="de-DE" dirty="0"/>
              <a:t>Ladet die Workshop ZIP herunter (QR Code)</a:t>
            </a:r>
          </a:p>
          <a:p>
            <a:pPr marL="514350" indent="-514350">
              <a:buAutoNum type="arabicPeriod" startAt="5"/>
            </a:pPr>
            <a:r>
              <a:rPr lang="de-DE" dirty="0"/>
              <a:t>Öffnet </a:t>
            </a:r>
            <a:r>
              <a:rPr lang="de-DE" dirty="0" err="1"/>
              <a:t>robotArm.m</a:t>
            </a:r>
            <a:r>
              <a:rPr lang="de-DE" dirty="0"/>
              <a:t> und kommentiert die richtige IP</a:t>
            </a:r>
          </a:p>
          <a:p>
            <a:pPr marL="0" indent="0">
              <a:buNone/>
            </a:pPr>
            <a:r>
              <a:rPr lang="de-DE" dirty="0"/>
              <a:t>      ein (vgl. Label auf </a:t>
            </a:r>
            <a:r>
              <a:rPr lang="de-DE" dirty="0" err="1"/>
              <a:t>Raspi</a:t>
            </a:r>
            <a:r>
              <a:rPr lang="de-DE" dirty="0"/>
              <a:t>)</a:t>
            </a:r>
          </a:p>
          <a:p>
            <a:pPr marL="514350" indent="-514350">
              <a:buAutoNum type="arabicPeriod" startAt="6"/>
            </a:pPr>
            <a:r>
              <a:rPr lang="de-DE" dirty="0"/>
              <a:t>RUN </a:t>
            </a:r>
            <a:r>
              <a:rPr lang="de-DE" dirty="0" err="1"/>
              <a:t>robotArm.m</a:t>
            </a:r>
            <a:endParaRPr lang="de-DE" dirty="0"/>
          </a:p>
          <a:p>
            <a:pPr marL="514350" indent="-514350">
              <a:buAutoNum type="arabicPeriod" startAt="6"/>
            </a:pPr>
            <a:endParaRPr lang="de-DE" dirty="0"/>
          </a:p>
          <a:p>
            <a:pPr marL="0" indent="0">
              <a:buNone/>
            </a:pPr>
            <a:r>
              <a:rPr lang="de-DE" b="1" dirty="0"/>
              <a:t>Troubleshooting</a:t>
            </a:r>
            <a:r>
              <a:rPr lang="de-DE" dirty="0"/>
              <a:t>: Firewall aus, Schritt 3 wiederholen,</a:t>
            </a:r>
          </a:p>
          <a:p>
            <a:pPr marL="0" indent="0">
              <a:buNone/>
            </a:pPr>
            <a:r>
              <a:rPr lang="de-DE" dirty="0"/>
              <a:t> um Hilfe bitten ;)</a:t>
            </a:r>
          </a:p>
          <a:p>
            <a:pPr marL="0" indent="0">
              <a:buNone/>
            </a:pPr>
            <a:endParaRPr lang="de-DE" dirty="0"/>
          </a:p>
          <a:p>
            <a:pPr marL="0" indent="0">
              <a:buNone/>
            </a:pPr>
            <a:endParaRPr lang="de-DE" dirty="0"/>
          </a:p>
          <a:p>
            <a:pPr marL="0" indent="0">
              <a:buNone/>
            </a:pPr>
            <a:endParaRPr lang="de-DE" dirty="0"/>
          </a:p>
          <a:p>
            <a:pPr marL="514350" indent="-514350">
              <a:buFont typeface="+mj-lt"/>
              <a:buAutoNum type="arabicPeriod"/>
            </a:pPr>
            <a:endParaRPr lang="de-DE" dirty="0"/>
          </a:p>
          <a:p>
            <a:pPr marL="0" indent="0">
              <a:buNone/>
            </a:pPr>
            <a:endParaRPr lang="de-DE" dirty="0"/>
          </a:p>
          <a:p>
            <a:pPr marL="0" indent="0">
              <a:buNone/>
            </a:pPr>
            <a:endParaRPr lang="de-DE" dirty="0"/>
          </a:p>
        </p:txBody>
      </p:sp>
      <p:pic>
        <p:nvPicPr>
          <p:cNvPr id="6" name="Grafik 5">
            <a:extLst>
              <a:ext uri="{FF2B5EF4-FFF2-40B4-BE49-F238E27FC236}">
                <a16:creationId xmlns:a16="http://schemas.microsoft.com/office/drawing/2014/main" id="{33998EC8-372C-6731-3FD7-91F5F58B4B4E}"/>
              </a:ext>
            </a:extLst>
          </p:cNvPr>
          <p:cNvPicPr>
            <a:picLocks noChangeAspect="1"/>
          </p:cNvPicPr>
          <p:nvPr/>
        </p:nvPicPr>
        <p:blipFill rotWithShape="1">
          <a:blip r:embed="rId2">
            <a:extLst>
              <a:ext uri="{28A0092B-C50C-407E-A947-70E740481C1C}">
                <a14:useLocalDpi xmlns:a14="http://schemas.microsoft.com/office/drawing/2010/main" val="0"/>
              </a:ext>
            </a:extLst>
          </a:blip>
          <a:srcRect l="13741" t="13252" r="9346"/>
          <a:stretch/>
        </p:blipFill>
        <p:spPr>
          <a:xfrm>
            <a:off x="8632805" y="3257204"/>
            <a:ext cx="3559195" cy="3600796"/>
          </a:xfrm>
          <a:prstGeom prst="rect">
            <a:avLst/>
          </a:prstGeom>
        </p:spPr>
      </p:pic>
    </p:spTree>
    <p:extLst>
      <p:ext uri="{BB962C8B-B14F-4D97-AF65-F5344CB8AC3E}">
        <p14:creationId xmlns:p14="http://schemas.microsoft.com/office/powerpoint/2010/main" val="429168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992415-84B6-49F2-B54F-0047AC791B82}"/>
              </a:ext>
            </a:extLst>
          </p:cNvPr>
          <p:cNvSpPr>
            <a:spLocks noGrp="1"/>
          </p:cNvSpPr>
          <p:nvPr>
            <p:ph type="title"/>
          </p:nvPr>
        </p:nvSpPr>
        <p:spPr/>
        <p:txBody>
          <a:bodyPr/>
          <a:lstStyle/>
          <a:p>
            <a:r>
              <a:rPr lang="de-DE" dirty="0" err="1"/>
              <a:t>To</a:t>
            </a:r>
            <a:r>
              <a:rPr lang="de-DE" dirty="0"/>
              <a:t> Do</a:t>
            </a:r>
          </a:p>
        </p:txBody>
      </p:sp>
      <p:sp>
        <p:nvSpPr>
          <p:cNvPr id="3" name="Content Placeholder 13">
            <a:extLst>
              <a:ext uri="{FF2B5EF4-FFF2-40B4-BE49-F238E27FC236}">
                <a16:creationId xmlns:a16="http://schemas.microsoft.com/office/drawing/2014/main" id="{33516D25-3DE1-4112-89EE-85E5B2E297CE}"/>
              </a:ext>
            </a:extLst>
          </p:cNvPr>
          <p:cNvSpPr txBox="1">
            <a:spLocks/>
          </p:cNvSpPr>
          <p:nvPr/>
        </p:nvSpPr>
        <p:spPr>
          <a:xfrm>
            <a:off x="609600" y="1752600"/>
            <a:ext cx="8458200" cy="4343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dirty="0"/>
              <a:t>MATLAB Account Daten bereithalten (</a:t>
            </a:r>
            <a:r>
              <a:rPr lang="de-DE" sz="2000" dirty="0">
                <a:hlinkClick r:id="rId2"/>
              </a:rPr>
              <a:t>ab12xyz@matlab.rbg.tum.de</a:t>
            </a:r>
            <a:r>
              <a:rPr lang="de-DE" sz="2000" dirty="0"/>
              <a:t>) </a:t>
            </a:r>
          </a:p>
          <a:p>
            <a:pPr marL="0" indent="0">
              <a:spcBef>
                <a:spcPts val="1200"/>
              </a:spcBef>
              <a:buNone/>
            </a:pPr>
            <a:endParaRPr lang="de-DE" sz="1200" dirty="0"/>
          </a:p>
          <a:p>
            <a:pPr>
              <a:spcBef>
                <a:spcPts val="1200"/>
              </a:spcBef>
            </a:pPr>
            <a:r>
              <a:rPr lang="de-DE" sz="2000" dirty="0"/>
              <a:t>Hier einloggen und der TUM-Gruppe beitreten.</a:t>
            </a:r>
          </a:p>
          <a:p>
            <a:pPr lvl="1">
              <a:spcBef>
                <a:spcPts val="1200"/>
              </a:spcBef>
            </a:pPr>
            <a:r>
              <a:rPr lang="de-DE" sz="1600" dirty="0">
                <a:hlinkClick r:id="rId3"/>
              </a:rPr>
              <a:t>https://mathworks.force.com/MATLABAmbassadorCommunity/s/</a:t>
            </a:r>
            <a:endParaRPr lang="de-DE" sz="1600" dirty="0"/>
          </a:p>
          <a:p>
            <a:pPr marL="458340" lvl="1" indent="0">
              <a:spcBef>
                <a:spcPts val="1200"/>
              </a:spcBef>
              <a:buNone/>
            </a:pPr>
            <a:endParaRPr lang="de-DE" sz="1204" dirty="0"/>
          </a:p>
          <a:p>
            <a:pPr>
              <a:spcBef>
                <a:spcPts val="1200"/>
              </a:spcBef>
            </a:pPr>
            <a:r>
              <a:rPr lang="de-DE" sz="2000" dirty="0"/>
              <a:t>Zip-Ordner (</a:t>
            </a:r>
            <a:r>
              <a:rPr lang="de-DE" sz="2000" i="1" dirty="0"/>
              <a:t>Olympiade</a:t>
            </a:r>
            <a:r>
              <a:rPr lang="de-DE" sz="2000" dirty="0"/>
              <a:t>) herunterladen und extrahieren</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spTree>
    <p:extLst>
      <p:ext uri="{BB962C8B-B14F-4D97-AF65-F5344CB8AC3E}">
        <p14:creationId xmlns:p14="http://schemas.microsoft.com/office/powerpoint/2010/main" val="1753231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4A2F1F-03C5-A54A-7043-C141ACC7078F}"/>
              </a:ext>
            </a:extLst>
          </p:cNvPr>
          <p:cNvSpPr>
            <a:spLocks noGrp="1"/>
          </p:cNvSpPr>
          <p:nvPr>
            <p:ph type="title"/>
          </p:nvPr>
        </p:nvSpPr>
        <p:spPr/>
        <p:txBody>
          <a:bodyPr/>
          <a:lstStyle/>
          <a:p>
            <a:r>
              <a:rPr lang="de-DE" dirty="0"/>
              <a:t>Wie kann man dieses Projekt zu Hause weiterführen?</a:t>
            </a:r>
          </a:p>
        </p:txBody>
      </p:sp>
    </p:spTree>
    <p:extLst>
      <p:ext uri="{BB962C8B-B14F-4D97-AF65-F5344CB8AC3E}">
        <p14:creationId xmlns:p14="http://schemas.microsoft.com/office/powerpoint/2010/main" val="15963045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4A2F1F-03C5-A54A-7043-C141ACC7078F}"/>
              </a:ext>
            </a:extLst>
          </p:cNvPr>
          <p:cNvSpPr>
            <a:spLocks noGrp="1"/>
          </p:cNvSpPr>
          <p:nvPr>
            <p:ph type="title"/>
          </p:nvPr>
        </p:nvSpPr>
        <p:spPr/>
        <p:txBody>
          <a:bodyPr/>
          <a:lstStyle/>
          <a:p>
            <a:r>
              <a:rPr lang="de-DE" dirty="0"/>
              <a:t>Wie kann man dieses Projekt zu Hause weiterführen?</a:t>
            </a:r>
          </a:p>
        </p:txBody>
      </p:sp>
      <p:sp>
        <p:nvSpPr>
          <p:cNvPr id="5" name="Content Placeholder 13">
            <a:extLst>
              <a:ext uri="{FF2B5EF4-FFF2-40B4-BE49-F238E27FC236}">
                <a16:creationId xmlns:a16="http://schemas.microsoft.com/office/drawing/2014/main" id="{112940C7-4F40-858C-FF40-C22D9859B218}"/>
              </a:ext>
            </a:extLst>
          </p:cNvPr>
          <p:cNvSpPr txBox="1">
            <a:spLocks/>
          </p:cNvSpPr>
          <p:nvPr/>
        </p:nvSpPr>
        <p:spPr>
          <a:xfrm>
            <a:off x="1790700" y="1752600"/>
            <a:ext cx="8610600" cy="4343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spcBef>
                <a:spcPts val="1200"/>
              </a:spcBef>
              <a:buNone/>
            </a:pPr>
            <a:endParaRPr lang="de-DE" sz="2000" dirty="0"/>
          </a:p>
          <a:p>
            <a:pPr marL="0" indent="0" algn="ctr">
              <a:spcBef>
                <a:spcPts val="1200"/>
              </a:spcBef>
              <a:buNone/>
            </a:pPr>
            <a:endParaRPr lang="de-DE" sz="2000" dirty="0"/>
          </a:p>
          <a:p>
            <a:pPr marL="0" indent="0" algn="ctr">
              <a:spcBef>
                <a:spcPts val="1200"/>
              </a:spcBef>
              <a:buNone/>
            </a:pPr>
            <a:endParaRPr lang="de-DE" sz="2000" dirty="0"/>
          </a:p>
          <a:p>
            <a:pPr marL="0" indent="0" algn="ctr">
              <a:spcBef>
                <a:spcPts val="1200"/>
              </a:spcBef>
              <a:buNone/>
            </a:pPr>
            <a:r>
              <a:rPr lang="de-DE" sz="4400" dirty="0">
                <a:solidFill>
                  <a:srgbClr val="176DAD"/>
                </a:solidFill>
              </a:rPr>
              <a:t>Durch Simulation!</a:t>
            </a:r>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spTree>
    <p:extLst>
      <p:ext uri="{BB962C8B-B14F-4D97-AF65-F5344CB8AC3E}">
        <p14:creationId xmlns:p14="http://schemas.microsoft.com/office/powerpoint/2010/main" val="1796872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4A2F1F-03C5-A54A-7043-C141ACC7078F}"/>
              </a:ext>
            </a:extLst>
          </p:cNvPr>
          <p:cNvSpPr>
            <a:spLocks noGrp="1"/>
          </p:cNvSpPr>
          <p:nvPr>
            <p:ph type="title"/>
          </p:nvPr>
        </p:nvSpPr>
        <p:spPr/>
        <p:txBody>
          <a:bodyPr/>
          <a:lstStyle/>
          <a:p>
            <a:r>
              <a:rPr lang="de-DE" dirty="0"/>
              <a:t>MATLAB + Simulink + </a:t>
            </a:r>
            <a:r>
              <a:rPr lang="de-DE" dirty="0" err="1"/>
              <a:t>Simscape</a:t>
            </a:r>
            <a:endParaRPr lang="de-DE" dirty="0"/>
          </a:p>
        </p:txBody>
      </p:sp>
      <p:pic>
        <p:nvPicPr>
          <p:cNvPr id="7" name="Grafik 6">
            <a:extLst>
              <a:ext uri="{FF2B5EF4-FFF2-40B4-BE49-F238E27FC236}">
                <a16:creationId xmlns:a16="http://schemas.microsoft.com/office/drawing/2014/main" id="{074D81A0-BED7-6C3C-625A-2AA1013E8646}"/>
              </a:ext>
            </a:extLst>
          </p:cNvPr>
          <p:cNvPicPr>
            <a:picLocks noChangeAspect="1"/>
          </p:cNvPicPr>
          <p:nvPr/>
        </p:nvPicPr>
        <p:blipFill rotWithShape="1">
          <a:blip r:embed="rId2"/>
          <a:srcRect l="9374" t="17778" r="7501" b="11111"/>
          <a:stretch/>
        </p:blipFill>
        <p:spPr>
          <a:xfrm>
            <a:off x="1752600" y="1687285"/>
            <a:ext cx="7239000" cy="3483429"/>
          </a:xfrm>
          <a:prstGeom prst="rect">
            <a:avLst/>
          </a:prstGeom>
        </p:spPr>
      </p:pic>
      <p:sp>
        <p:nvSpPr>
          <p:cNvPr id="8" name="Rechteck: abgerundete Ecken 7">
            <a:extLst>
              <a:ext uri="{FF2B5EF4-FFF2-40B4-BE49-F238E27FC236}">
                <a16:creationId xmlns:a16="http://schemas.microsoft.com/office/drawing/2014/main" id="{19BE7848-8964-DB99-1CEE-6C3BCBE62BBE}"/>
              </a:ext>
            </a:extLst>
          </p:cNvPr>
          <p:cNvSpPr/>
          <p:nvPr/>
        </p:nvSpPr>
        <p:spPr>
          <a:xfrm>
            <a:off x="2543175" y="5394959"/>
            <a:ext cx="2819400" cy="914400"/>
          </a:xfrm>
          <a:prstGeom prst="round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Arial" pitchFamily="34" charset="0"/>
                <a:cs typeface="Arial" pitchFamily="34" charset="0"/>
              </a:rPr>
              <a:t>Simulink Block </a:t>
            </a:r>
            <a:r>
              <a:rPr lang="de-DE" b="1" dirty="0" err="1">
                <a:latin typeface="Arial" pitchFamily="34" charset="0"/>
                <a:cs typeface="Arial" pitchFamily="34" charset="0"/>
              </a:rPr>
              <a:t>Diagram</a:t>
            </a:r>
            <a:endParaRPr lang="de-DE" b="1" dirty="0">
              <a:latin typeface="Arial" pitchFamily="34" charset="0"/>
              <a:cs typeface="Arial" pitchFamily="34" charset="0"/>
            </a:endParaRPr>
          </a:p>
        </p:txBody>
      </p:sp>
      <p:sp>
        <p:nvSpPr>
          <p:cNvPr id="9" name="Rechteck: abgerundete Ecken 8">
            <a:extLst>
              <a:ext uri="{FF2B5EF4-FFF2-40B4-BE49-F238E27FC236}">
                <a16:creationId xmlns:a16="http://schemas.microsoft.com/office/drawing/2014/main" id="{9023A867-A5A3-F862-D8BA-56754A82E95B}"/>
              </a:ext>
            </a:extLst>
          </p:cNvPr>
          <p:cNvSpPr/>
          <p:nvPr/>
        </p:nvSpPr>
        <p:spPr>
          <a:xfrm>
            <a:off x="6934200" y="5385434"/>
            <a:ext cx="2819400" cy="914400"/>
          </a:xfrm>
          <a:prstGeom prst="round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latin typeface="Arial" pitchFamily="34" charset="0"/>
                <a:cs typeface="Arial" pitchFamily="34" charset="0"/>
              </a:rPr>
              <a:t>Simscape</a:t>
            </a:r>
            <a:endParaRPr lang="de-DE" b="1" dirty="0">
              <a:latin typeface="Arial" pitchFamily="34" charset="0"/>
              <a:cs typeface="Arial" pitchFamily="34" charset="0"/>
            </a:endParaRPr>
          </a:p>
        </p:txBody>
      </p:sp>
    </p:spTree>
    <p:extLst>
      <p:ext uri="{BB962C8B-B14F-4D97-AF65-F5344CB8AC3E}">
        <p14:creationId xmlns:p14="http://schemas.microsoft.com/office/powerpoint/2010/main" val="1326878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4021377653"/>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a16="http://schemas.microsoft.com/office/drawing/2014/main" id="{CC7298AD-DDB3-B9C0-58EF-F20443BA9D84}"/>
              </a:ext>
            </a:extLst>
          </p:cNvPr>
          <p:cNvPicPr>
            <a:picLocks noChangeAspect="1"/>
          </p:cNvPicPr>
          <p:nvPr/>
        </p:nvPicPr>
        <p:blipFill rotWithShape="1">
          <a:blip r:embed="rId7"/>
          <a:srcRect b="8140"/>
          <a:stretch/>
        </p:blipFill>
        <p:spPr>
          <a:xfrm>
            <a:off x="2705100" y="3048000"/>
            <a:ext cx="6781800" cy="3504249"/>
          </a:xfrm>
          <a:prstGeom prst="rect">
            <a:avLst/>
          </a:prstGeom>
        </p:spPr>
      </p:pic>
    </p:spTree>
    <p:extLst>
      <p:ext uri="{BB962C8B-B14F-4D97-AF65-F5344CB8AC3E}">
        <p14:creationId xmlns:p14="http://schemas.microsoft.com/office/powerpoint/2010/main" val="114112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123340162"/>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E8E27E3A-4B1A-7097-ED27-D6413D843AD5}"/>
              </a:ext>
            </a:extLst>
          </p:cNvPr>
          <p:cNvPicPr>
            <a:picLocks noChangeAspect="1"/>
          </p:cNvPicPr>
          <p:nvPr/>
        </p:nvPicPr>
        <p:blipFill rotWithShape="1">
          <a:blip r:embed="rId7"/>
          <a:srcRect l="10625" r="8125" b="45556"/>
          <a:stretch/>
        </p:blipFill>
        <p:spPr>
          <a:xfrm>
            <a:off x="1698949" y="3048000"/>
            <a:ext cx="8794102" cy="3314700"/>
          </a:xfrm>
          <a:prstGeom prst="rect">
            <a:avLst/>
          </a:prstGeom>
        </p:spPr>
      </p:pic>
      <p:sp>
        <p:nvSpPr>
          <p:cNvPr id="7" name="Rechteck 6">
            <a:extLst>
              <a:ext uri="{FF2B5EF4-FFF2-40B4-BE49-F238E27FC236}">
                <a16:creationId xmlns:a16="http://schemas.microsoft.com/office/drawing/2014/main" id="{7986FFB1-0431-D6E4-9C5A-414C7DF65636}"/>
              </a:ext>
            </a:extLst>
          </p:cNvPr>
          <p:cNvSpPr/>
          <p:nvPr/>
        </p:nvSpPr>
        <p:spPr>
          <a:xfrm>
            <a:off x="3352800" y="4038600"/>
            <a:ext cx="70866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Tree>
    <p:extLst>
      <p:ext uri="{BB962C8B-B14F-4D97-AF65-F5344CB8AC3E}">
        <p14:creationId xmlns:p14="http://schemas.microsoft.com/office/powerpoint/2010/main" val="26838359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3929403881"/>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a16="http://schemas.microsoft.com/office/drawing/2014/main" id="{096887DC-2E17-185B-B9D9-C72FB8F27668}"/>
              </a:ext>
            </a:extLst>
          </p:cNvPr>
          <p:cNvPicPr>
            <a:picLocks noChangeAspect="1"/>
          </p:cNvPicPr>
          <p:nvPr/>
        </p:nvPicPr>
        <p:blipFill rotWithShape="1">
          <a:blip r:embed="rId7"/>
          <a:srcRect l="25000" t="66667" r="391" b="6666"/>
          <a:stretch/>
        </p:blipFill>
        <p:spPr>
          <a:xfrm>
            <a:off x="979289" y="3276600"/>
            <a:ext cx="10233422" cy="2057400"/>
          </a:xfrm>
          <a:prstGeom prst="rect">
            <a:avLst/>
          </a:prstGeom>
        </p:spPr>
      </p:pic>
    </p:spTree>
    <p:extLst>
      <p:ext uri="{BB962C8B-B14F-4D97-AF65-F5344CB8AC3E}">
        <p14:creationId xmlns:p14="http://schemas.microsoft.com/office/powerpoint/2010/main" val="2464523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D2B9EB-F056-0F2A-6978-98214F9FAEF8}"/>
              </a:ext>
            </a:extLst>
          </p:cNvPr>
          <p:cNvSpPr>
            <a:spLocks noGrp="1"/>
          </p:cNvSpPr>
          <p:nvPr>
            <p:ph type="ctrTitle"/>
          </p:nvPr>
        </p:nvSpPr>
        <p:spPr/>
        <p:txBody>
          <a:bodyPr/>
          <a:lstStyle/>
          <a:p>
            <a:r>
              <a:rPr lang="de-DE" dirty="0" err="1"/>
              <a:t>RaspberryPi</a:t>
            </a:r>
            <a:r>
              <a:rPr lang="de-DE" dirty="0"/>
              <a:t> mit MATLAB Workshop</a:t>
            </a:r>
          </a:p>
        </p:txBody>
      </p:sp>
      <p:sp>
        <p:nvSpPr>
          <p:cNvPr id="3" name="Untertitel 2">
            <a:extLst>
              <a:ext uri="{FF2B5EF4-FFF2-40B4-BE49-F238E27FC236}">
                <a16:creationId xmlns:a16="http://schemas.microsoft.com/office/drawing/2014/main" id="{F8A7CB57-5126-DB44-5B37-24AB09E27E9B}"/>
              </a:ext>
            </a:extLst>
          </p:cNvPr>
          <p:cNvSpPr>
            <a:spLocks noGrp="1"/>
          </p:cNvSpPr>
          <p:nvPr>
            <p:ph type="subTitle" idx="1"/>
          </p:nvPr>
        </p:nvSpPr>
        <p:spPr/>
        <p:txBody>
          <a:bodyPr/>
          <a:lstStyle/>
          <a:p>
            <a:r>
              <a:rPr lang="de-DE" dirty="0"/>
              <a:t>MATLAB Student </a:t>
            </a:r>
            <a:r>
              <a:rPr lang="de-DE" dirty="0" err="1"/>
              <a:t>Ambassadors</a:t>
            </a:r>
            <a:r>
              <a:rPr lang="de-DE" dirty="0"/>
              <a:t> @TUM</a:t>
            </a:r>
          </a:p>
          <a:p>
            <a:endParaRPr lang="de-DE" dirty="0"/>
          </a:p>
          <a:p>
            <a:r>
              <a:rPr lang="de-DE" dirty="0"/>
              <a:t>26/04/2023</a:t>
            </a:r>
          </a:p>
        </p:txBody>
      </p:sp>
    </p:spTree>
    <p:extLst>
      <p:ext uri="{BB962C8B-B14F-4D97-AF65-F5344CB8AC3E}">
        <p14:creationId xmlns:p14="http://schemas.microsoft.com/office/powerpoint/2010/main" val="380642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3450146083"/>
              </p:ext>
            </p:extLst>
          </p:nvPr>
        </p:nvGraphicFramePr>
        <p:xfrm>
          <a:off x="1142999" y="6895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a16="http://schemas.microsoft.com/office/drawing/2014/main" id="{95D3F7AE-E181-9905-3645-7D10899E8E6A}"/>
              </a:ext>
            </a:extLst>
          </p:cNvPr>
          <p:cNvPicPr>
            <a:picLocks noChangeAspect="1"/>
          </p:cNvPicPr>
          <p:nvPr/>
        </p:nvPicPr>
        <p:blipFill rotWithShape="1">
          <a:blip r:embed="rId7"/>
          <a:srcRect b="19564"/>
          <a:stretch/>
        </p:blipFill>
        <p:spPr>
          <a:xfrm>
            <a:off x="2178283" y="2623290"/>
            <a:ext cx="7835433" cy="3545170"/>
          </a:xfrm>
          <a:prstGeom prst="rect">
            <a:avLst/>
          </a:prstGeom>
        </p:spPr>
      </p:pic>
    </p:spTree>
    <p:extLst>
      <p:ext uri="{BB962C8B-B14F-4D97-AF65-F5344CB8AC3E}">
        <p14:creationId xmlns:p14="http://schemas.microsoft.com/office/powerpoint/2010/main" val="17104640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118249766"/>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Bildschirmaufzeichnung 4">
            <a:hlinkClick r:id="" action="ppaction://media"/>
            <a:extLst>
              <a:ext uri="{FF2B5EF4-FFF2-40B4-BE49-F238E27FC236}">
                <a16:creationId xmlns:a16="http://schemas.microsoft.com/office/drawing/2014/main" id="{985A5C0F-A837-4AB3-A3DF-55D99F2B74D8}"/>
              </a:ext>
            </a:extLst>
          </p:cNvPr>
          <p:cNvPicPr>
            <a:picLocks noChangeAspect="1"/>
          </p:cNvPicPr>
          <p:nvPr>
            <a:videoFile r:link="rId1"/>
            <p:extLst>
              <p:ext uri="{DAA4B4D4-6D71-4841-9C94-3DE7FCFB9230}">
                <p14:media xmlns:p14="http://schemas.microsoft.com/office/powerpoint/2010/main" r:embed="rId2">
                  <p14:trim end="5635.9"/>
                </p14:media>
              </p:ext>
            </p:extLst>
          </p:nvPr>
        </p:nvPicPr>
        <p:blipFill>
          <a:blip r:embed="rId9"/>
          <a:stretch>
            <a:fillRect/>
          </a:stretch>
        </p:blipFill>
        <p:spPr>
          <a:xfrm>
            <a:off x="2159000" y="2438400"/>
            <a:ext cx="7874000" cy="4152046"/>
          </a:xfrm>
          <a:prstGeom prst="rect">
            <a:avLst/>
          </a:prstGeom>
        </p:spPr>
      </p:pic>
    </p:spTree>
    <p:extLst>
      <p:ext uri="{BB962C8B-B14F-4D97-AF65-F5344CB8AC3E}">
        <p14:creationId xmlns:p14="http://schemas.microsoft.com/office/powerpoint/2010/main" val="3174876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5A0193-7D15-CBC2-5314-0DADEAFD18CD}"/>
              </a:ext>
            </a:extLst>
          </p:cNvPr>
          <p:cNvSpPr>
            <a:spLocks noGrp="1"/>
          </p:cNvSpPr>
          <p:nvPr>
            <p:ph type="title"/>
          </p:nvPr>
        </p:nvSpPr>
        <p:spPr/>
        <p:txBody>
          <a:bodyPr/>
          <a:lstStyle/>
          <a:p>
            <a:r>
              <a:rPr lang="de-DE" dirty="0"/>
              <a:t>Beispiel: Workspace erstellen</a:t>
            </a:r>
          </a:p>
        </p:txBody>
      </p:sp>
      <p:sp>
        <p:nvSpPr>
          <p:cNvPr id="3" name="Content Placeholder 13">
            <a:extLst>
              <a:ext uri="{FF2B5EF4-FFF2-40B4-BE49-F238E27FC236}">
                <a16:creationId xmlns:a16="http://schemas.microsoft.com/office/drawing/2014/main" id="{7A395ED0-2794-7BA4-CCC7-5FDBD9A5E5A5}"/>
              </a:ext>
            </a:extLst>
          </p:cNvPr>
          <p:cNvSpPr txBox="1">
            <a:spLocks/>
          </p:cNvSpPr>
          <p:nvPr/>
        </p:nvSpPr>
        <p:spPr>
          <a:xfrm>
            <a:off x="609600" y="5181600"/>
            <a:ext cx="9525000" cy="914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b="1" dirty="0"/>
              <a:t>Alle Lösungen der heutigen Übungen können mit </a:t>
            </a:r>
            <a:r>
              <a:rPr lang="de-DE" sz="2000" b="1" dirty="0" err="1"/>
              <a:t>Simscape</a:t>
            </a:r>
            <a:r>
              <a:rPr lang="de-DE" sz="2000" b="1" dirty="0"/>
              <a:t> getestet werden!</a:t>
            </a:r>
          </a:p>
          <a:p>
            <a:pPr>
              <a:spcBef>
                <a:spcPts val="1200"/>
              </a:spcBef>
            </a:pPr>
            <a:r>
              <a:rPr lang="de-DE" sz="2000" dirty="0"/>
              <a:t>Es gibt Blöcke in Simulink, die auch die heute vorgestellten Probleme lösen</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pic>
        <p:nvPicPr>
          <p:cNvPr id="4" name="model_workspace">
            <a:hlinkClick r:id="" action="ppaction://media"/>
            <a:extLst>
              <a:ext uri="{FF2B5EF4-FFF2-40B4-BE49-F238E27FC236}">
                <a16:creationId xmlns:a16="http://schemas.microsoft.com/office/drawing/2014/main" id="{58BE6FF3-9D9B-2525-104F-03A6C7A1C5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1770" y="1371600"/>
            <a:ext cx="8588460" cy="3245690"/>
          </a:xfrm>
          <a:prstGeom prst="rect">
            <a:avLst/>
          </a:prstGeom>
        </p:spPr>
      </p:pic>
    </p:spTree>
    <p:extLst>
      <p:ext uri="{BB962C8B-B14F-4D97-AF65-F5344CB8AC3E}">
        <p14:creationId xmlns:p14="http://schemas.microsoft.com/office/powerpoint/2010/main" val="4225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6C2AFA-FC8A-A85C-2390-3942A317C40F}"/>
              </a:ext>
            </a:extLst>
          </p:cNvPr>
          <p:cNvSpPr>
            <a:spLocks noGrp="1"/>
          </p:cNvSpPr>
          <p:nvPr>
            <p:ph type="title"/>
          </p:nvPr>
        </p:nvSpPr>
        <p:spPr/>
        <p:txBody>
          <a:bodyPr/>
          <a:lstStyle/>
          <a:p>
            <a:r>
              <a:rPr lang="de-DE" dirty="0"/>
              <a:t>Verlosung</a:t>
            </a:r>
          </a:p>
        </p:txBody>
      </p:sp>
      <p:sp>
        <p:nvSpPr>
          <p:cNvPr id="3" name="Content Placeholder 13">
            <a:extLst>
              <a:ext uri="{FF2B5EF4-FFF2-40B4-BE49-F238E27FC236}">
                <a16:creationId xmlns:a16="http://schemas.microsoft.com/office/drawing/2014/main" id="{B536EC30-519B-C07D-B67C-CECDACE9EEE9}"/>
              </a:ext>
            </a:extLst>
          </p:cNvPr>
          <p:cNvSpPr txBox="1">
            <a:spLocks/>
          </p:cNvSpPr>
          <p:nvPr/>
        </p:nvSpPr>
        <p:spPr>
          <a:xfrm>
            <a:off x="609600" y="1752600"/>
            <a:ext cx="6172200" cy="4343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dirty="0"/>
              <a:t>Öffne den Link in der </a:t>
            </a:r>
            <a:r>
              <a:rPr lang="de-DE" sz="2000" b="1" dirty="0"/>
              <a:t>Formular_Verlosung.txt</a:t>
            </a:r>
            <a:r>
              <a:rPr lang="de-DE" sz="2000" dirty="0"/>
              <a:t>-Datei </a:t>
            </a:r>
          </a:p>
          <a:p>
            <a:pPr>
              <a:spcBef>
                <a:spcPts val="1200"/>
              </a:spcBef>
            </a:pPr>
            <a:r>
              <a:rPr lang="de-DE" sz="2000" dirty="0"/>
              <a:t>Fülle das Formular mit deinem Namen aus</a:t>
            </a:r>
          </a:p>
          <a:p>
            <a:pPr>
              <a:spcBef>
                <a:spcPts val="1200"/>
              </a:spcBef>
            </a:pPr>
            <a:r>
              <a:rPr lang="de-DE" sz="2000" dirty="0"/>
              <a:t>Deine Nummer für die Verlosung ergibt sich aus der Reihenfolge der Teilnehmer, die dieses Formular ausgefüllt haben. Der erste, der das Formular ausfüllt, bekommt die Nummer 2, der zweite die Nummer 3 usw... </a:t>
            </a:r>
          </a:p>
          <a:p>
            <a:pPr>
              <a:spcBef>
                <a:spcPts val="1200"/>
              </a:spcBef>
            </a:pPr>
            <a:endParaRPr lang="de-DE" sz="2000" dirty="0"/>
          </a:p>
          <a:p>
            <a:pPr>
              <a:spcBef>
                <a:spcPts val="1200"/>
              </a:spcBef>
            </a:pPr>
            <a:r>
              <a:rPr lang="de-DE" sz="2000" b="1" dirty="0"/>
              <a:t>ACHTUNG! Trage deinen Namen nur einmal in dieses Formular ein.</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sp>
        <p:nvSpPr>
          <p:cNvPr id="4" name="Rechteck: abgerundete Ecken 3">
            <a:extLst>
              <a:ext uri="{FF2B5EF4-FFF2-40B4-BE49-F238E27FC236}">
                <a16:creationId xmlns:a16="http://schemas.microsoft.com/office/drawing/2014/main" id="{B87CCEB9-EFDE-B1B3-AAC7-53A1E8B2ED62}"/>
              </a:ext>
            </a:extLst>
          </p:cNvPr>
          <p:cNvSpPr/>
          <p:nvPr/>
        </p:nvSpPr>
        <p:spPr>
          <a:xfrm>
            <a:off x="7620000" y="1752600"/>
            <a:ext cx="3276600" cy="4038600"/>
          </a:xfrm>
          <a:prstGeom prst="round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pPr>
            <a:r>
              <a:rPr lang="de-DE" sz="1800" b="1" dirty="0">
                <a:solidFill>
                  <a:schemeClr val="bg1"/>
                </a:solidFill>
              </a:rPr>
              <a:t>Die Preise sind: </a:t>
            </a:r>
          </a:p>
          <a:p>
            <a:pPr marL="285750" indent="-285750">
              <a:spcBef>
                <a:spcPts val="1200"/>
              </a:spcBef>
              <a:buFont typeface="Arial" panose="020B0604020202020204" pitchFamily="34" charset="0"/>
              <a:buChar char="•"/>
            </a:pPr>
            <a:r>
              <a:rPr lang="de-DE" sz="1800" dirty="0"/>
              <a:t>3 Amazon Gutscheine (25 EUR, 15 EUR, 10 EUR) + MATLAB           T-Shirts</a:t>
            </a:r>
          </a:p>
          <a:p>
            <a:pPr marL="285750" indent="-285750">
              <a:spcBef>
                <a:spcPts val="1200"/>
              </a:spcBef>
              <a:buFont typeface="Arial" panose="020B0604020202020204" pitchFamily="34" charset="0"/>
              <a:buChar char="•"/>
            </a:pPr>
            <a:r>
              <a:rPr lang="de-DE" sz="1800" dirty="0"/>
              <a:t>MATLAB T-Shirts </a:t>
            </a:r>
          </a:p>
          <a:p>
            <a:pPr marL="285750" indent="-285750">
              <a:spcBef>
                <a:spcPts val="1200"/>
              </a:spcBef>
              <a:buFont typeface="Arial" panose="020B0604020202020204" pitchFamily="34" charset="0"/>
              <a:buChar char="•"/>
            </a:pPr>
            <a:r>
              <a:rPr lang="de-DE" sz="1800" dirty="0"/>
              <a:t>MATLAB Spielkarten + </a:t>
            </a:r>
            <a:r>
              <a:rPr lang="de-DE" sz="1800" dirty="0" err="1"/>
              <a:t>Rubik‘s</a:t>
            </a:r>
            <a:r>
              <a:rPr lang="de-DE" sz="1800" dirty="0"/>
              <a:t> Cube</a:t>
            </a:r>
          </a:p>
        </p:txBody>
      </p:sp>
    </p:spTree>
    <p:extLst>
      <p:ext uri="{BB962C8B-B14F-4D97-AF65-F5344CB8AC3E}">
        <p14:creationId xmlns:p14="http://schemas.microsoft.com/office/powerpoint/2010/main" val="7152352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04B87"/>
        </a:solidFill>
        <a:effectLst/>
      </p:bgPr>
    </p:bg>
    <p:spTree>
      <p:nvGrpSpPr>
        <p:cNvPr id="1" name=""/>
        <p:cNvGrpSpPr/>
        <p:nvPr/>
      </p:nvGrpSpPr>
      <p:grpSpPr>
        <a:xfrm>
          <a:off x="0" y="0"/>
          <a:ext cx="0" cy="0"/>
          <a:chOff x="0" y="0"/>
          <a:chExt cx="0" cy="0"/>
        </a:xfrm>
      </p:grpSpPr>
      <p:pic>
        <p:nvPicPr>
          <p:cNvPr id="3" name="Picture 2" descr="C:\Users\tkush\AppData\Local\Temp\wz631b\MWlogo_fullcolor_rev\09_MW_logo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2514600"/>
            <a:ext cx="6400800" cy="1265579"/>
          </a:xfrm>
          <a:prstGeom prst="rect">
            <a:avLst/>
          </a:prstGeom>
          <a:ln>
            <a:noFill/>
          </a:ln>
          <a:effectLst/>
          <a:extLst>
            <a:ext uri="{909E8E84-426E-40DD-AFC4-6F175D3DCCD1}">
              <a14:hiddenFill xmlns:a14="http://schemas.microsoft.com/office/drawing/2010/main">
                <a:solidFill>
                  <a:srgbClr val="FFFFFF"/>
                </a:solidFill>
              </a14:hiddenFill>
            </a:ext>
          </a:extLst>
        </p:spPr>
      </p:pic>
      <p:grpSp>
        <p:nvGrpSpPr>
          <p:cNvPr id="1030" name="Group 1029">
            <a:extLst>
              <a:ext uri="{FF2B5EF4-FFF2-40B4-BE49-F238E27FC236}">
                <a16:creationId xmlns:a16="http://schemas.microsoft.com/office/drawing/2014/main" id="{06BA4A88-2030-4F49-89E3-0F45D4FAC7FE}"/>
              </a:ext>
            </a:extLst>
          </p:cNvPr>
          <p:cNvGrpSpPr/>
          <p:nvPr/>
        </p:nvGrpSpPr>
        <p:grpSpPr>
          <a:xfrm>
            <a:off x="3810000" y="4220049"/>
            <a:ext cx="4572000" cy="2194560"/>
            <a:chOff x="4495800" y="4220049"/>
            <a:chExt cx="4572000" cy="2194560"/>
          </a:xfrm>
        </p:grpSpPr>
        <p:sp>
          <p:nvSpPr>
            <p:cNvPr id="4" name="Rectangle 3">
              <a:extLst>
                <a:ext uri="{FF2B5EF4-FFF2-40B4-BE49-F238E27FC236}">
                  <a16:creationId xmlns:a16="http://schemas.microsoft.com/office/drawing/2014/main" id="{15D5760F-F7B7-4058-9B6E-DAFF46A23D50}"/>
                </a:ext>
              </a:extLst>
            </p:cNvPr>
            <p:cNvSpPr/>
            <p:nvPr/>
          </p:nvSpPr>
          <p:spPr>
            <a:xfrm>
              <a:off x="4495800" y="4220049"/>
              <a:ext cx="4572000" cy="2194560"/>
            </a:xfrm>
            <a:prstGeom prst="rect">
              <a:avLst/>
            </a:prstGeom>
            <a:noFill/>
          </p:spPr>
          <p:txBody>
            <a:bodyPr wrap="square" tIns="91440" bIns="91440">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Learn more</a:t>
              </a:r>
            </a:p>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000" b="0" i="0" u="none" strike="noStrike" kern="1200" cap="none" spc="0" normalizeH="0" baseline="0" noProof="0" dirty="0">
                  <a:ln>
                    <a:noFill/>
                  </a:ln>
                  <a:solidFill>
                    <a:srgbClr val="00A9E0"/>
                  </a:solidFill>
                  <a:effectLst/>
                  <a:uLnTx/>
                  <a:uFillTx/>
                  <a:latin typeface="Arial" panose="020B0604020202020204" pitchFamily="34" charset="0"/>
                  <a:ea typeface="+mn-ea"/>
                  <a:cs typeface="+mn-cs"/>
                </a:rPr>
                <a:t>mathworks.com</a:t>
              </a: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endParaRPr kumimoji="0" lang="en-US" sz="1800" b="0" i="0" u="none" strike="noStrike" kern="1200" cap="none" spc="0" normalizeH="0" baseline="0" noProof="0" dirty="0">
                <a:ln>
                  <a:noFill/>
                </a:ln>
                <a:solidFill>
                  <a:srgbClr val="00A9E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r>
                <a:rPr kumimoji="0" lang="en-US" sz="2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Visit MathWorks at</a:t>
              </a:r>
            </a:p>
          </p:txBody>
        </p:sp>
        <p:grpSp>
          <p:nvGrpSpPr>
            <p:cNvPr id="1028" name="Group 1027">
              <a:extLst>
                <a:ext uri="{FF2B5EF4-FFF2-40B4-BE49-F238E27FC236}">
                  <a16:creationId xmlns:a16="http://schemas.microsoft.com/office/drawing/2014/main" id="{4F053598-DE67-4949-AF3D-2221DEB414B4}"/>
                </a:ext>
              </a:extLst>
            </p:cNvPr>
            <p:cNvGrpSpPr/>
            <p:nvPr/>
          </p:nvGrpSpPr>
          <p:grpSpPr>
            <a:xfrm>
              <a:off x="5548631" y="5845944"/>
              <a:ext cx="2496821" cy="414228"/>
              <a:chOff x="5651807" y="5807844"/>
              <a:chExt cx="2496821" cy="414228"/>
            </a:xfrm>
          </p:grpSpPr>
          <p:pic>
            <p:nvPicPr>
              <p:cNvPr id="1026" name="Picture 2" descr="https://en.facebookbrand.com/wp-content/uploads/2016/05/flogo_rgb_hex-brc-site-250.png">
                <a:extLst>
                  <a:ext uri="{FF2B5EF4-FFF2-40B4-BE49-F238E27FC236}">
                    <a16:creationId xmlns:a16="http://schemas.microsoft.com/office/drawing/2014/main" id="{950BF373-550C-4017-B0D4-1179F3ECC3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1807" y="5810592"/>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6497BB4E-0FE8-45A6-B5D8-05F103723AF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6921" y="5810592"/>
                <a:ext cx="411480" cy="411480"/>
              </a:xfrm>
              <a:prstGeom prst="rect">
                <a:avLst/>
              </a:prstGeom>
            </p:spPr>
          </p:pic>
          <p:pic>
            <p:nvPicPr>
              <p:cNvPr id="28" name="Graphic 27">
                <a:extLst>
                  <a:ext uri="{FF2B5EF4-FFF2-40B4-BE49-F238E27FC236}">
                    <a16:creationId xmlns:a16="http://schemas.microsoft.com/office/drawing/2014/main" id="{4D066FAE-2C5E-4D1B-BD6C-B46C2397C3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2035" y="5810592"/>
                <a:ext cx="411480" cy="411480"/>
              </a:xfrm>
              <a:prstGeom prst="rect">
                <a:avLst/>
              </a:prstGeom>
            </p:spPr>
          </p:pic>
          <p:pic>
            <p:nvPicPr>
              <p:cNvPr id="36" name="Picture 35">
                <a:extLst>
                  <a:ext uri="{FF2B5EF4-FFF2-40B4-BE49-F238E27FC236}">
                    <a16:creationId xmlns:a16="http://schemas.microsoft.com/office/drawing/2014/main" id="{8FA9E27F-8476-4078-9FE2-CE043DC6D6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148" y="5807844"/>
                <a:ext cx="411480" cy="411480"/>
              </a:xfrm>
              <a:prstGeom prst="rect">
                <a:avLst/>
              </a:prstGeom>
            </p:spPr>
          </p:pic>
        </p:grpSp>
      </p:grpSp>
    </p:spTree>
    <p:extLst>
      <p:ext uri="{BB962C8B-B14F-4D97-AF65-F5344CB8AC3E}">
        <p14:creationId xmlns:p14="http://schemas.microsoft.com/office/powerpoint/2010/main" val="522164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9F8B18D9-19DA-465B-9338-E219A27F4925}"/>
              </a:ext>
            </a:extLst>
          </p:cNvPr>
          <p:cNvSpPr/>
          <p:nvPr/>
        </p:nvSpPr>
        <p:spPr>
          <a:xfrm>
            <a:off x="2057400" y="5372648"/>
            <a:ext cx="2590800"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Arial" pitchFamily="34" charset="0"/>
                <a:cs typeface="Arial" pitchFamily="34" charset="0"/>
              </a:rPr>
              <a:t>Paola </a:t>
            </a:r>
            <a:r>
              <a:rPr lang="de-DE" b="1" dirty="0" err="1">
                <a:latin typeface="Arial" pitchFamily="34" charset="0"/>
                <a:cs typeface="Arial" pitchFamily="34" charset="0"/>
              </a:rPr>
              <a:t>Canuto</a:t>
            </a:r>
            <a:endParaRPr lang="de-DE" b="1" dirty="0">
              <a:latin typeface="Arial" pitchFamily="34" charset="0"/>
              <a:cs typeface="Arial" pitchFamily="34" charset="0"/>
            </a:endParaRPr>
          </a:p>
          <a:p>
            <a:pPr algn="ctr"/>
            <a:r>
              <a:rPr lang="de-DE" dirty="0">
                <a:latin typeface="Arial" pitchFamily="34" charset="0"/>
                <a:cs typeface="Arial" pitchFamily="34" charset="0"/>
              </a:rPr>
              <a:t>M.Sc. Automotive Engineering Student</a:t>
            </a:r>
          </a:p>
        </p:txBody>
      </p:sp>
      <p:pic>
        <p:nvPicPr>
          <p:cNvPr id="5" name="Grafik 4">
            <a:extLst>
              <a:ext uri="{FF2B5EF4-FFF2-40B4-BE49-F238E27FC236}">
                <a16:creationId xmlns:a16="http://schemas.microsoft.com/office/drawing/2014/main" id="{1AD24CAD-49EE-47F5-AA2C-C39031C473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1485351"/>
            <a:ext cx="2590800" cy="3887297"/>
          </a:xfrm>
          <a:prstGeom prst="rect">
            <a:avLst/>
          </a:prstGeom>
        </p:spPr>
      </p:pic>
      <p:sp>
        <p:nvSpPr>
          <p:cNvPr id="6" name="Title 15">
            <a:extLst>
              <a:ext uri="{FF2B5EF4-FFF2-40B4-BE49-F238E27FC236}">
                <a16:creationId xmlns:a16="http://schemas.microsoft.com/office/drawing/2014/main" id="{07BD0D1E-68F5-4E32-9521-5A5D8E0C3179}"/>
              </a:ext>
            </a:extLst>
          </p:cNvPr>
          <p:cNvSpPr txBox="1">
            <a:spLocks/>
          </p:cNvSpPr>
          <p:nvPr/>
        </p:nvSpPr>
        <p:spPr>
          <a:xfrm>
            <a:off x="0" y="91440"/>
            <a:ext cx="12192000" cy="914400"/>
          </a:xfrm>
          <a:prstGeom prst="rect">
            <a:avLst/>
          </a:prstGeom>
        </p:spPr>
        <p:txBody>
          <a:bodyPr/>
          <a:lstStyle>
            <a:lvl1pPr algn="l" defTabSz="916680" rtl="0" eaLnBrk="1" latinLnBrk="0" hangingPunct="1">
              <a:spcBef>
                <a:spcPct val="0"/>
              </a:spcBef>
              <a:buNone/>
              <a:defRPr sz="3600" b="1" kern="1200">
                <a:solidFill>
                  <a:srgbClr val="002060"/>
                </a:solidFill>
                <a:latin typeface="Arial" pitchFamily="34" charset="0"/>
                <a:ea typeface="+mj-ea"/>
                <a:cs typeface="Arial" pitchFamily="34" charset="0"/>
              </a:defRPr>
            </a:lvl1pPr>
          </a:lstStyle>
          <a:p>
            <a:r>
              <a:rPr lang="en-US" sz="2800" dirty="0">
                <a:solidFill>
                  <a:schemeClr val="bg1"/>
                </a:solidFill>
              </a:rPr>
              <a:t>Event Hosts: MATLAB Student Ambassadors</a:t>
            </a:r>
          </a:p>
        </p:txBody>
      </p:sp>
      <p:sp>
        <p:nvSpPr>
          <p:cNvPr id="7" name="Rechteck 6">
            <a:extLst>
              <a:ext uri="{FF2B5EF4-FFF2-40B4-BE49-F238E27FC236}">
                <a16:creationId xmlns:a16="http://schemas.microsoft.com/office/drawing/2014/main" id="{53D69417-BDFD-4376-AD51-44ACEC64632C}"/>
              </a:ext>
            </a:extLst>
          </p:cNvPr>
          <p:cNvSpPr/>
          <p:nvPr/>
        </p:nvSpPr>
        <p:spPr>
          <a:xfrm>
            <a:off x="7447967" y="5372648"/>
            <a:ext cx="2782466"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i="0" u="none" strike="noStrike" dirty="0">
                <a:solidFill>
                  <a:srgbClr val="FFFFFF"/>
                </a:solidFill>
                <a:effectLst/>
                <a:latin typeface="Arial" panose="020B0604020202020204" pitchFamily="34" charset="0"/>
              </a:rPr>
              <a:t>Samuel Zeitler</a:t>
            </a:r>
            <a:r>
              <a:rPr lang="de-DE" b="0" i="0" dirty="0">
                <a:effectLst/>
                <a:latin typeface="Arial" panose="020B0604020202020204" pitchFamily="34" charset="0"/>
              </a:rPr>
              <a:t>​</a:t>
            </a:r>
            <a:endParaRPr lang="de-DE" b="0" i="0" dirty="0">
              <a:effectLst/>
            </a:endParaRPr>
          </a:p>
          <a:p>
            <a:pPr algn="ctr"/>
            <a:r>
              <a:rPr lang="de-DE" b="0" i="0" u="none" strike="noStrike" dirty="0" err="1">
                <a:solidFill>
                  <a:srgbClr val="FFFFFF"/>
                </a:solidFill>
                <a:effectLst/>
                <a:latin typeface="Arial" panose="020B0604020202020204" pitchFamily="34" charset="0"/>
              </a:rPr>
              <a:t>M.Sc</a:t>
            </a:r>
            <a:r>
              <a:rPr lang="de-DE" b="0" i="0" u="none" strike="noStrike" dirty="0">
                <a:solidFill>
                  <a:srgbClr val="FFFFFF"/>
                </a:solidFill>
                <a:effectLst/>
                <a:latin typeface="Arial" panose="020B0604020202020204" pitchFamily="34" charset="0"/>
              </a:rPr>
              <a:t>. </a:t>
            </a:r>
            <a:r>
              <a:rPr lang="de-DE" b="0" i="0" u="none" strike="noStrike" dirty="0" err="1">
                <a:solidFill>
                  <a:srgbClr val="FFFFFF"/>
                </a:solidFill>
                <a:effectLst/>
                <a:latin typeface="Arial" panose="020B0604020202020204" pitchFamily="34" charset="0"/>
              </a:rPr>
              <a:t>Mechatronics</a:t>
            </a:r>
            <a:r>
              <a:rPr lang="de-DE" b="0" i="0" u="none" strike="noStrike" dirty="0">
                <a:solidFill>
                  <a:srgbClr val="FFFFFF"/>
                </a:solidFill>
                <a:effectLst/>
                <a:latin typeface="Arial" panose="020B0604020202020204" pitchFamily="34" charset="0"/>
              </a:rPr>
              <a:t> and Robotics Student</a:t>
            </a:r>
            <a:endParaRPr lang="de-DE" dirty="0">
              <a:latin typeface="Arial" pitchFamily="34" charset="0"/>
              <a:cs typeface="Arial" pitchFamily="34" charset="0"/>
            </a:endParaRPr>
          </a:p>
        </p:txBody>
      </p:sp>
      <p:pic>
        <p:nvPicPr>
          <p:cNvPr id="4" name="Grafik 3">
            <a:extLst>
              <a:ext uri="{FF2B5EF4-FFF2-40B4-BE49-F238E27FC236}">
                <a16:creationId xmlns:a16="http://schemas.microsoft.com/office/drawing/2014/main" id="{2C7AD9C8-577A-3876-4D41-A73BFE344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7967" y="1473853"/>
            <a:ext cx="2782466" cy="3910292"/>
          </a:xfrm>
          <a:prstGeom prst="rect">
            <a:avLst/>
          </a:prstGeom>
        </p:spPr>
      </p:pic>
    </p:spTree>
    <p:extLst>
      <p:ext uri="{BB962C8B-B14F-4D97-AF65-F5344CB8AC3E}">
        <p14:creationId xmlns:p14="http://schemas.microsoft.com/office/powerpoint/2010/main" val="4862761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5374A7-8C38-421E-AD10-688F9D2A5485}"/>
              </a:ext>
            </a:extLst>
          </p:cNvPr>
          <p:cNvSpPr>
            <a:spLocks noGrp="1"/>
          </p:cNvSpPr>
          <p:nvPr>
            <p:ph type="title"/>
          </p:nvPr>
        </p:nvSpPr>
        <p:spPr/>
        <p:txBody>
          <a:bodyPr/>
          <a:lstStyle/>
          <a:p>
            <a:r>
              <a:rPr lang="de-DE" dirty="0" err="1"/>
              <a:t>StudLab</a:t>
            </a:r>
            <a:endParaRPr lang="de-DE" dirty="0"/>
          </a:p>
        </p:txBody>
      </p:sp>
      <p:sp>
        <p:nvSpPr>
          <p:cNvPr id="3" name="Content Placeholder 1">
            <a:extLst>
              <a:ext uri="{FF2B5EF4-FFF2-40B4-BE49-F238E27FC236}">
                <a16:creationId xmlns:a16="http://schemas.microsoft.com/office/drawing/2014/main" id="{4074D96B-293A-42C4-8B74-B49A3B64822E}"/>
              </a:ext>
            </a:extLst>
          </p:cNvPr>
          <p:cNvSpPr txBox="1">
            <a:spLocks/>
          </p:cNvSpPr>
          <p:nvPr/>
        </p:nvSpPr>
        <p:spPr>
          <a:xfrm>
            <a:off x="7162800" y="1752600"/>
            <a:ext cx="4876800" cy="4648199"/>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de-DE" sz="2000" dirty="0"/>
              <a:t>Falls du es noch nicht gemacht hast, folge unserem Instagram-Account</a:t>
            </a:r>
          </a:p>
          <a:p>
            <a:pPr marL="0" indent="0" algn="ctr">
              <a:buFont typeface="Wingdings" pitchFamily="2" charset="2"/>
              <a:buNone/>
            </a:pPr>
            <a:endParaRPr lang="de-DE" sz="2000" dirty="0"/>
          </a:p>
          <a:p>
            <a:pPr marL="0" indent="0" algn="ctr">
              <a:buFont typeface="Wingdings" pitchFamily="2" charset="2"/>
              <a:buNone/>
            </a:pPr>
            <a:r>
              <a:rPr lang="de-DE" sz="2000" b="1" dirty="0"/>
              <a:t>@matlab.tum</a:t>
            </a:r>
          </a:p>
          <a:p>
            <a:pPr marL="0" indent="0" algn="ctr">
              <a:buFont typeface="Wingdings" pitchFamily="2" charset="2"/>
              <a:buNone/>
            </a:pPr>
            <a:endParaRPr lang="en-US" sz="2000" b="1" dirty="0"/>
          </a:p>
        </p:txBody>
      </p:sp>
      <p:sp>
        <p:nvSpPr>
          <p:cNvPr id="5" name="Content Placeholder 13">
            <a:extLst>
              <a:ext uri="{FF2B5EF4-FFF2-40B4-BE49-F238E27FC236}">
                <a16:creationId xmlns:a16="http://schemas.microsoft.com/office/drawing/2014/main" id="{CD9E82A3-FA31-49AA-8AED-9BC19E322ACB}"/>
              </a:ext>
            </a:extLst>
          </p:cNvPr>
          <p:cNvSpPr txBox="1">
            <a:spLocks/>
          </p:cNvSpPr>
          <p:nvPr/>
        </p:nvSpPr>
        <p:spPr>
          <a:xfrm>
            <a:off x="609600" y="1752600"/>
            <a:ext cx="6248400" cy="4724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dirty="0"/>
              <a:t>Wir sind eine studentische Gruppe der TU München, die sich mit MATLAB &amp; Simulink beschäftigt. Wir bieten Tutorials und Hilfe bei konkreten Problemen an.</a:t>
            </a:r>
          </a:p>
          <a:p>
            <a:pPr>
              <a:spcBef>
                <a:spcPts val="1200"/>
              </a:spcBef>
            </a:pPr>
            <a:r>
              <a:rPr lang="de-DE" sz="2000" dirty="0"/>
              <a:t>Du kannst uns gerne kontaktieren, wenn du Probleme oder Fragen zu MATLAB/Simulink hast (Projekte, Abschlussarbeiten oder allgemeines Programmierzeug...)</a:t>
            </a:r>
          </a:p>
          <a:p>
            <a:pPr>
              <a:spcBef>
                <a:spcPts val="1200"/>
              </a:spcBef>
              <a:spcAft>
                <a:spcPts val="1200"/>
              </a:spcAft>
            </a:pPr>
            <a:r>
              <a:rPr lang="de-DE" sz="2000" dirty="0"/>
              <a:t>E-Mail: </a:t>
            </a:r>
            <a:r>
              <a:rPr lang="de-DE" sz="2000" b="1" dirty="0"/>
              <a:t>studlab.tum@gmail.com</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pic>
        <p:nvPicPr>
          <p:cNvPr id="2050" name="Picture 2">
            <a:extLst>
              <a:ext uri="{FF2B5EF4-FFF2-40B4-BE49-F238E27FC236}">
                <a16:creationId xmlns:a16="http://schemas.microsoft.com/office/drawing/2014/main" id="{B5B68F27-B36C-FE96-99C8-3578368D4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412" y="3148012"/>
            <a:ext cx="1933575"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84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31C63-A85B-CFE2-9EF0-3C849A37FEF7}"/>
              </a:ext>
            </a:extLst>
          </p:cNvPr>
          <p:cNvSpPr>
            <a:spLocks noGrp="1"/>
          </p:cNvSpPr>
          <p:nvPr>
            <p:ph type="ctrTitle"/>
          </p:nvPr>
        </p:nvSpPr>
        <p:spPr/>
        <p:txBody>
          <a:bodyPr/>
          <a:lstStyle/>
          <a:p>
            <a:r>
              <a:rPr lang="de-DE" dirty="0"/>
              <a:t>Workshop Einführung</a:t>
            </a:r>
          </a:p>
        </p:txBody>
      </p:sp>
      <p:sp>
        <p:nvSpPr>
          <p:cNvPr id="3" name="Untertitel 2">
            <a:extLst>
              <a:ext uri="{FF2B5EF4-FFF2-40B4-BE49-F238E27FC236}">
                <a16:creationId xmlns:a16="http://schemas.microsoft.com/office/drawing/2014/main" id="{C5BE1219-E5B8-BC9E-3F35-B36D3D376575}"/>
              </a:ext>
            </a:extLst>
          </p:cNvPr>
          <p:cNvSpPr>
            <a:spLocks noGrp="1"/>
          </p:cNvSpPr>
          <p:nvPr>
            <p:ph type="subTitle" idx="1"/>
          </p:nvPr>
        </p:nvSpPr>
        <p:spPr/>
        <p:txBody>
          <a:bodyPr/>
          <a:lstStyle/>
          <a:p>
            <a:r>
              <a:rPr lang="de-DE" dirty="0"/>
              <a:t>MATLAB für die Steuerung eines einfachen Roboter</a:t>
            </a:r>
          </a:p>
        </p:txBody>
      </p:sp>
    </p:spTree>
    <p:extLst>
      <p:ext uri="{BB962C8B-B14F-4D97-AF65-F5344CB8AC3E}">
        <p14:creationId xmlns:p14="http://schemas.microsoft.com/office/powerpoint/2010/main" val="188306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3462866" y="-100542"/>
            <a:ext cx="10515600" cy="1325563"/>
          </a:xfrm>
        </p:spPr>
        <p:txBody>
          <a:bodyPr/>
          <a:lstStyle/>
          <a:p>
            <a:pPr algn="ctr"/>
            <a:r>
              <a:rPr lang="de-DE" dirty="0"/>
              <a:t>Der „Roboter“</a:t>
            </a:r>
          </a:p>
        </p:txBody>
      </p:sp>
      <p:pic>
        <p:nvPicPr>
          <p:cNvPr id="9" name="Inhaltsplatzhalter 8">
            <a:extLst>
              <a:ext uri="{FF2B5EF4-FFF2-40B4-BE49-F238E27FC236}">
                <a16:creationId xmlns:a16="http://schemas.microsoft.com/office/drawing/2014/main" id="{AD33A3DA-4E1E-97C5-50E5-441B4DC8E4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1380494" y="148638"/>
            <a:ext cx="5266508" cy="7022011"/>
          </a:xfrm>
        </p:spPr>
      </p:pic>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480131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3D Druck Teile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2 Servo Motoren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Batterie Pack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Connector Platine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err="1">
                <a:ln>
                  <a:noFill/>
                </a:ln>
                <a:solidFill>
                  <a:prstClr val="black"/>
                </a:solidFill>
                <a:effectLst/>
                <a:uLnTx/>
                <a:uFillTx/>
                <a:latin typeface="Calibri" panose="020F0502020204030204"/>
                <a:ea typeface="+mn-ea"/>
                <a:cs typeface="+mn-cs"/>
              </a:rPr>
              <a:t>RaspberryPi</a:t>
            </a: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367241" y="-167217"/>
            <a:ext cx="10515600" cy="1325563"/>
          </a:xfrm>
        </p:spPr>
        <p:txBody>
          <a:bodyPr/>
          <a:lstStyle/>
          <a:p>
            <a:pPr algn="ctr"/>
            <a:r>
              <a:rPr lang="de-DE" dirty="0"/>
              <a:t>Wichtiger Baustein: Die Servos/Gelenke</a:t>
            </a:r>
          </a:p>
        </p:txBody>
      </p:sp>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50783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3 Euro Servos von Amazon (genutzt vor allem im Modellbau)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Erstaunlich hohe Robustheit und Kraft dank eingebautem Getriebe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Verbunden mit dem </a:t>
            </a: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rPr>
              <a:t>Raspi</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 über PWM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Winkelbereich nur 180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Grafik 14">
            <a:extLst>
              <a:ext uri="{FF2B5EF4-FFF2-40B4-BE49-F238E27FC236}">
                <a16:creationId xmlns:a16="http://schemas.microsoft.com/office/drawing/2014/main" id="{8506B4A6-1C12-378F-9787-D28037E09B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686" y="1026389"/>
            <a:ext cx="6608839" cy="4956629"/>
          </a:xfrm>
          <a:prstGeom prst="rect">
            <a:avLst/>
          </a:prstGeom>
        </p:spPr>
      </p:pic>
    </p:spTree>
    <p:extLst>
      <p:ext uri="{BB962C8B-B14F-4D97-AF65-F5344CB8AC3E}">
        <p14:creationId xmlns:p14="http://schemas.microsoft.com/office/powerpoint/2010/main" val="35823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367241" y="-167217"/>
            <a:ext cx="10515600" cy="1325563"/>
          </a:xfrm>
        </p:spPr>
        <p:txBody>
          <a:bodyPr/>
          <a:lstStyle/>
          <a:p>
            <a:pPr algn="ctr"/>
            <a:r>
              <a:rPr lang="de-DE" dirty="0"/>
              <a:t>Wichtiger Baustein: Der </a:t>
            </a:r>
            <a:r>
              <a:rPr lang="de-DE" dirty="0" err="1"/>
              <a:t>RaspberryPi</a:t>
            </a:r>
            <a:endParaRPr lang="de-DE" dirty="0"/>
          </a:p>
        </p:txBody>
      </p:sp>
      <p:sp>
        <p:nvSpPr>
          <p:cNvPr id="10" name="Textfeld 9">
            <a:extLst>
              <a:ext uri="{FF2B5EF4-FFF2-40B4-BE49-F238E27FC236}">
                <a16:creationId xmlns:a16="http://schemas.microsoft.com/office/drawing/2014/main" id="{1054206C-92EC-86D0-41A5-7D7B20458297}"/>
              </a:ext>
            </a:extLst>
          </p:cNvPr>
          <p:cNvSpPr txBox="1"/>
          <p:nvPr/>
        </p:nvSpPr>
        <p:spPr>
          <a:xfrm>
            <a:off x="7580539" y="1560285"/>
            <a:ext cx="4276725" cy="40626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Eigenständiger PC (Bildschirm und Monitor anschließbar)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Linux-Basiertes Betriebssystem</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Diverse Hardwareschnittstellen (z.B. GPIO / PWM / USB / WIFI / Bluetooth)</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F8B97C90-7FD4-71EA-0B8A-76AF14C6CB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14" t="41143"/>
          <a:stretch/>
        </p:blipFill>
        <p:spPr>
          <a:xfrm>
            <a:off x="725564" y="1560285"/>
            <a:ext cx="6096150" cy="3895184"/>
          </a:xfrm>
          <a:prstGeom prst="rect">
            <a:avLst/>
          </a:prstGeom>
        </p:spPr>
      </p:pic>
    </p:spTree>
    <p:extLst>
      <p:ext uri="{BB962C8B-B14F-4D97-AF65-F5344CB8AC3E}">
        <p14:creationId xmlns:p14="http://schemas.microsoft.com/office/powerpoint/2010/main" val="3007444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1091141" y="-176742"/>
            <a:ext cx="10515600" cy="1325563"/>
          </a:xfrm>
        </p:spPr>
        <p:txBody>
          <a:bodyPr/>
          <a:lstStyle/>
          <a:p>
            <a:pPr algn="ctr"/>
            <a:r>
              <a:rPr lang="de-DE" dirty="0"/>
              <a:t>Kommunikation mit eurem Laptop</a:t>
            </a:r>
          </a:p>
        </p:txBody>
      </p:sp>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Verbunden mit eurem    Laptop über ein lokales Netzwerk (Ethernet Cable)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Neuere Versionen: Einbinden in Wifi Netz</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rPr>
              <a:t>Raspi</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 besitzt eigene statische IP</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98F28180-BBE4-A3FD-FA97-4E4E376474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7200" y="1757244"/>
            <a:ext cx="6625459" cy="3138833"/>
          </a:xfrm>
          <a:prstGeom prst="rect">
            <a:avLst/>
          </a:prstGeom>
        </p:spPr>
      </p:pic>
    </p:spTree>
    <p:extLst>
      <p:ext uri="{BB962C8B-B14F-4D97-AF65-F5344CB8AC3E}">
        <p14:creationId xmlns:p14="http://schemas.microsoft.com/office/powerpoint/2010/main" val="896639121"/>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public.potx" id="{49A5AABE-A0A7-4B89-94CB-642658FA0B01}" vid="{F5140B90-C47F-4834-A15A-F6E765B958E2}"/>
    </a:ext>
  </a:extLst>
</a:theme>
</file>

<file path=ppt/theme/theme2.xml><?xml version="1.0" encoding="utf-8"?>
<a:theme xmlns:a="http://schemas.openxmlformats.org/drawingml/2006/main" name="1_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_widescreen.potx" id="{B6699E88-D2C7-4000-9792-711E85ACF2D0}" vid="{87286DD2-E1A9-4D74-BF9A-4CF3A75F99F7}"/>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16" ma:contentTypeDescription="Create a new document." ma:contentTypeScope="" ma:versionID="95de71a0011e082db8af953cc041ec96">
  <xsd:schema xmlns:xsd="http://www.w3.org/2001/XMLSchema" xmlns:xs="http://www.w3.org/2001/XMLSchema" xmlns:p="http://schemas.microsoft.com/office/2006/metadata/properties" xmlns:ns2="b7b985a6-5614-4791-8283-b6a0b2c6681f" xmlns:ns3="bbb466d9-fd0a-40ba-89cb-77eb15c2a30a" targetNamespace="http://schemas.microsoft.com/office/2006/metadata/properties" ma:root="true" ma:fieldsID="03e55ec181cd22618ded3be2a08bf2cc" ns2:_="" ns3:_="">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documentManagement>
</p:properties>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9F5A004B-0B2D-4999-A850-53923C8CE6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B851B7-D313-4E85-A1E0-5976CFE11EC3}">
  <ds:schemaRefs>
    <ds:schemaRef ds:uri="http://schemas.openxmlformats.org/package/2006/metadata/core-properties"/>
    <ds:schemaRef ds:uri="http://schemas.microsoft.com/office/2006/documentManagement/types"/>
    <ds:schemaRef ds:uri="http://schemas.microsoft.com/office/infopath/2007/PartnerControls"/>
    <ds:schemaRef ds:uri="bbb466d9-fd0a-40ba-89cb-77eb15c2a30a"/>
    <ds:schemaRef ds:uri="http://purl.org/dc/elements/1.1/"/>
    <ds:schemaRef ds:uri="http://schemas.microsoft.com/office/2006/metadata/properties"/>
    <ds:schemaRef ds:uri="b7b985a6-5614-4791-8283-b6a0b2c6681f"/>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861</Words>
  <Application>Microsoft Office PowerPoint</Application>
  <PresentationFormat>Breitbild</PresentationFormat>
  <Paragraphs>153</Paragraphs>
  <Slides>24</Slides>
  <Notes>1</Notes>
  <HiddenSlides>1</HiddenSlides>
  <MMClips>3</MMClips>
  <ScaleCrop>false</ScaleCrop>
  <HeadingPairs>
    <vt:vector size="6" baseType="variant">
      <vt:variant>
        <vt:lpstr>Verwendete Schriftarten</vt:lpstr>
      </vt:variant>
      <vt:variant>
        <vt:i4>5</vt:i4>
      </vt:variant>
      <vt:variant>
        <vt:lpstr>Design</vt:lpstr>
      </vt:variant>
      <vt:variant>
        <vt:i4>3</vt:i4>
      </vt:variant>
      <vt:variant>
        <vt:lpstr>Folientitel</vt:lpstr>
      </vt:variant>
      <vt:variant>
        <vt:i4>24</vt:i4>
      </vt:variant>
    </vt:vector>
  </HeadingPairs>
  <TitlesOfParts>
    <vt:vector size="32" baseType="lpstr">
      <vt:lpstr>Arial</vt:lpstr>
      <vt:lpstr>Calibri</vt:lpstr>
      <vt:lpstr>Calibri Light</vt:lpstr>
      <vt:lpstr>Courier New</vt:lpstr>
      <vt:lpstr>Wingdings</vt:lpstr>
      <vt:lpstr>MW_Public_widescreen</vt:lpstr>
      <vt:lpstr>1_MW_Public_widescreen</vt:lpstr>
      <vt:lpstr>Office</vt:lpstr>
      <vt:lpstr>Welcome to the RaspberryPi with MATLAB Workshop! </vt:lpstr>
      <vt:lpstr>RaspberryPi mit MATLAB Workshop</vt:lpstr>
      <vt:lpstr>PowerPoint-Präsentation</vt:lpstr>
      <vt:lpstr>StudLab</vt:lpstr>
      <vt:lpstr>Workshop Einführung</vt:lpstr>
      <vt:lpstr>Der „Roboter“</vt:lpstr>
      <vt:lpstr>Wichtiger Baustein: Die Servos/Gelenke</vt:lpstr>
      <vt:lpstr>Wichtiger Baustein: Der RaspberryPi</vt:lpstr>
      <vt:lpstr>Kommunikation mit eurem Laptop</vt:lpstr>
      <vt:lpstr>Was soll der Roboter können?</vt:lpstr>
      <vt:lpstr>Dieser Workshop soll..</vt:lpstr>
      <vt:lpstr>Get started:</vt:lpstr>
      <vt:lpstr>To Do</vt:lpstr>
      <vt:lpstr>Wie kann man dieses Projekt zu Hause weiterführen?</vt:lpstr>
      <vt:lpstr>Wie kann man dieses Projekt zu Hause weiterführen?</vt:lpstr>
      <vt:lpstr>MATLAB + Simulink + Simscape</vt:lpstr>
      <vt:lpstr>Von CAD zu MATLAB</vt:lpstr>
      <vt:lpstr>Von CAD zu MATLAB</vt:lpstr>
      <vt:lpstr>Von CAD zu MATLAB</vt:lpstr>
      <vt:lpstr>Von CAD zu MATLAB</vt:lpstr>
      <vt:lpstr>Von CAD zu MATLAB</vt:lpstr>
      <vt:lpstr>Beispiel: Workspace erstellen</vt:lpstr>
      <vt:lpstr>Verlosung</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 Zahares</dc:creator>
  <cp:keywords>Version 18.0</cp:keywords>
  <cp:lastModifiedBy>Paola  Brandao Ornelas Canuto</cp:lastModifiedBy>
  <cp:revision>62</cp:revision>
  <dcterms:created xsi:type="dcterms:W3CDTF">2018-09-10T20:15:58Z</dcterms:created>
  <dcterms:modified xsi:type="dcterms:W3CDTF">2023-04-26T12:23:36Z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ies>
</file>